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4"/>
    <p:sldMasterId id="2147483680" r:id="rId5"/>
    <p:sldMasterId id="2147483649" r:id="rId6"/>
  </p:sldMasterIdLst>
  <p:notesMasterIdLst>
    <p:notesMasterId r:id="rId30"/>
  </p:notesMasterIdLst>
  <p:sldIdLst>
    <p:sldId id="330" r:id="rId7"/>
    <p:sldId id="328" r:id="rId8"/>
    <p:sldId id="303" r:id="rId9"/>
    <p:sldId id="319" r:id="rId10"/>
    <p:sldId id="322" r:id="rId11"/>
    <p:sldId id="272" r:id="rId12"/>
    <p:sldId id="308" r:id="rId13"/>
    <p:sldId id="323" r:id="rId14"/>
    <p:sldId id="324" r:id="rId15"/>
    <p:sldId id="327" r:id="rId16"/>
    <p:sldId id="326" r:id="rId17"/>
    <p:sldId id="338" r:id="rId18"/>
    <p:sldId id="339" r:id="rId19"/>
    <p:sldId id="340" r:id="rId20"/>
    <p:sldId id="325" r:id="rId21"/>
    <p:sldId id="336" r:id="rId22"/>
    <p:sldId id="337" r:id="rId23"/>
    <p:sldId id="313" r:id="rId24"/>
    <p:sldId id="320" r:id="rId25"/>
    <p:sldId id="343" r:id="rId26"/>
    <p:sldId id="341" r:id="rId27"/>
    <p:sldId id="342" r:id="rId28"/>
    <p:sldId id="318" r:id="rId29"/>
  </p:sldIdLst>
  <p:sldSz cx="9144000" cy="5143500" type="screen16x9"/>
  <p:notesSz cx="6858000" cy="9144000"/>
  <p:embeddedFontLst>
    <p:embeddedFont>
      <p:font typeface="Baguet Script" panose="00000500000000000000" pitchFamily="2" charset="0"/>
      <p:regular r:id="rId31"/>
    </p:embeddedFont>
    <p:embeddedFont>
      <p:font typeface="Century Gothic" panose="020B0502020202020204" pitchFamily="34" charset="0"/>
      <p:regular r:id="rId32"/>
      <p:bold r:id="rId33"/>
      <p:italic r:id="rId34"/>
      <p:boldItalic r:id="rId35"/>
    </p:embeddedFont>
    <p:embeddedFont>
      <p:font typeface="Century Gothic Pro" panose="020B0502020202020204" charset="0"/>
      <p:regular r:id="rId36"/>
      <p:bold r:id="rId37"/>
      <p:italic r:id="rId38"/>
      <p:boldItalic r:id="rId39"/>
    </p:embeddedFont>
    <p:embeddedFont>
      <p:font typeface="Montserrat" panose="00000500000000000000" pitchFamily="2"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4087D0D1-5A8D-4BCF-BB11-70EC114F2297}">
          <p14:sldIdLst>
            <p14:sldId id="330"/>
            <p14:sldId id="328"/>
            <p14:sldId id="303"/>
            <p14:sldId id="319"/>
            <p14:sldId id="322"/>
            <p14:sldId id="272"/>
            <p14:sldId id="308"/>
            <p14:sldId id="323"/>
            <p14:sldId id="324"/>
            <p14:sldId id="327"/>
            <p14:sldId id="326"/>
            <p14:sldId id="338"/>
            <p14:sldId id="339"/>
            <p14:sldId id="340"/>
            <p14:sldId id="325"/>
            <p14:sldId id="336"/>
            <p14:sldId id="337"/>
            <p14:sldId id="313"/>
            <p14:sldId id="320"/>
            <p14:sldId id="343"/>
            <p14:sldId id="341"/>
            <p14:sldId id="342"/>
            <p14:sldId id="31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BD00"/>
    <a:srgbClr val="23B3AC"/>
    <a:srgbClr val="77BE21"/>
    <a:srgbClr val="DA1984"/>
    <a:srgbClr val="303AB2"/>
    <a:srgbClr val="D22730"/>
    <a:srgbClr val="9F1E23"/>
    <a:srgbClr val="711112"/>
    <a:srgbClr val="2C12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C5276F-3A46-41AC-94B4-FDD1C9A3C7C0}" v="2" dt="2025-04-14T18:16:11.592"/>
    <p1510:client id="{C1869980-C07E-4CAC-AD82-87DA522AEB65}" v="13" dt="2025-04-14T18:24:19.097"/>
    <p1510:client id="{C50B6482-D388-4BFF-A04C-356F4DDF03CD}" v="8" dt="2025-04-14T15:10:42.021"/>
    <p1510:client id="{D0DA4E97-2EF9-4E35-A01C-8652CB38DAFF}" v="26" dt="2025-04-14T18:13:59.893"/>
  </p1510:revLst>
</p1510:revInfo>
</file>

<file path=ppt/tableStyles.xml><?xml version="1.0" encoding="utf-8"?>
<a:tblStyleLst xmlns:a="http://schemas.openxmlformats.org/drawingml/2006/main" def="{668617F7-BD45-45D3-9494-08AB8ACE10ED}">
  <a:tblStyle styleId="{668617F7-BD45-45D3-9494-08AB8ACE10ED}"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89E5840-C12E-4C8B-9978-033B50F8BF31}"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34"/>
    <p:restoredTop sz="80523" autoAdjust="0"/>
  </p:normalViewPr>
  <p:slideViewPr>
    <p:cSldViewPr snapToGrid="0">
      <p:cViewPr varScale="1">
        <p:scale>
          <a:sx n="88" d="100"/>
          <a:sy n="88" d="100"/>
        </p:scale>
        <p:origin x="1555"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9.fntdata"/><Relationship Id="rId21" Type="http://schemas.openxmlformats.org/officeDocument/2006/relationships/slide" Target="slides/slide15.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6.fntdata"/><Relationship Id="rId49"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1.fntdata"/><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microsoft.com/office/2016/11/relationships/changesInfo" Target="changesInfos/changesInfo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gela Duckworth" userId="957ca4b9-072c-4ea2-a69c-f348e2c5c0ca" providerId="ADAL" clId="{AEF592B3-5F49-47D7-BE5F-668A0FBD8494}"/>
    <pc:docChg chg="custSel modSld">
      <pc:chgData name="Angela Duckworth" userId="957ca4b9-072c-4ea2-a69c-f348e2c5c0ca" providerId="ADAL" clId="{AEF592B3-5F49-47D7-BE5F-668A0FBD8494}" dt="2025-04-14T15:13:44.981" v="0" actId="21"/>
      <pc:docMkLst>
        <pc:docMk/>
      </pc:docMkLst>
      <pc:sldChg chg="delSp mod">
        <pc:chgData name="Angela Duckworth" userId="957ca4b9-072c-4ea2-a69c-f348e2c5c0ca" providerId="ADAL" clId="{AEF592B3-5F49-47D7-BE5F-668A0FBD8494}" dt="2025-04-14T15:13:44.981" v="0" actId="21"/>
        <pc:sldMkLst>
          <pc:docMk/>
          <pc:sldMk cId="2159239126" sldId="322"/>
        </pc:sldMkLst>
        <pc:spChg chg="del">
          <ac:chgData name="Angela Duckworth" userId="957ca4b9-072c-4ea2-a69c-f348e2c5c0ca" providerId="ADAL" clId="{AEF592B3-5F49-47D7-BE5F-668A0FBD8494}" dt="2025-04-14T15:13:44.981" v="0" actId="21"/>
          <ac:spMkLst>
            <pc:docMk/>
            <pc:sldMk cId="2159239126" sldId="322"/>
            <ac:spMk id="7" creationId="{36BF783D-A616-F4C0-4D23-5DC68F794565}"/>
          </ac:spMkLst>
        </pc:spChg>
      </pc:sldChg>
    </pc:docChg>
  </pc:docChgLst>
  <pc:docChgLst>
    <pc:chgData name="Angela Duckworth" userId="S::angela.duckworth@hrmfrc.ca::957ca4b9-072c-4ea2-a69c-f348e2c5c0ca" providerId="AD" clId="Web-{D0DA4E97-2EF9-4E35-A01C-8652CB38DAFF}"/>
    <pc:docChg chg="addSld delSld modSld modSection">
      <pc:chgData name="Angela Duckworth" userId="S::angela.duckworth@hrmfrc.ca::957ca4b9-072c-4ea2-a69c-f348e2c5c0ca" providerId="AD" clId="Web-{D0DA4E97-2EF9-4E35-A01C-8652CB38DAFF}" dt="2025-04-14T18:13:58.017" v="23" actId="20577"/>
      <pc:docMkLst>
        <pc:docMk/>
      </pc:docMkLst>
      <pc:sldChg chg="addSp delSp modSp add del">
        <pc:chgData name="Angela Duckworth" userId="S::angela.duckworth@hrmfrc.ca::957ca4b9-072c-4ea2-a69c-f348e2c5c0ca" providerId="AD" clId="Web-{D0DA4E97-2EF9-4E35-A01C-8652CB38DAFF}" dt="2025-04-14T18:13:58.017" v="23" actId="20577"/>
        <pc:sldMkLst>
          <pc:docMk/>
          <pc:sldMk cId="1850149388" sldId="330"/>
        </pc:sldMkLst>
        <pc:spChg chg="mod">
          <ac:chgData name="Angela Duckworth" userId="S::angela.duckworth@hrmfrc.ca::957ca4b9-072c-4ea2-a69c-f348e2c5c0ca" providerId="AD" clId="Web-{D0DA4E97-2EF9-4E35-A01C-8652CB38DAFF}" dt="2025-04-14T18:13:58.017" v="23" actId="20577"/>
          <ac:spMkLst>
            <pc:docMk/>
            <pc:sldMk cId="1850149388" sldId="330"/>
            <ac:spMk id="6" creationId="{A584116A-433A-133D-31F9-692586AF0FF1}"/>
          </ac:spMkLst>
        </pc:spChg>
        <pc:picChg chg="add del mod">
          <ac:chgData name="Angela Duckworth" userId="S::angela.duckworth@hrmfrc.ca::957ca4b9-072c-4ea2-a69c-f348e2c5c0ca" providerId="AD" clId="Web-{D0DA4E97-2EF9-4E35-A01C-8652CB38DAFF}" dt="2025-04-14T18:13:53.001" v="22"/>
          <ac:picMkLst>
            <pc:docMk/>
            <pc:sldMk cId="1850149388" sldId="330"/>
            <ac:picMk id="3" creationId="{186E61B2-5DE6-BDF5-DFC8-47BA7D5A0BDA}"/>
          </ac:picMkLst>
        </pc:picChg>
        <pc:picChg chg="mod">
          <ac:chgData name="Angela Duckworth" userId="S::angela.duckworth@hrmfrc.ca::957ca4b9-072c-4ea2-a69c-f348e2c5c0ca" providerId="AD" clId="Web-{D0DA4E97-2EF9-4E35-A01C-8652CB38DAFF}" dt="2025-04-14T18:12:47.685" v="13" actId="1076"/>
          <ac:picMkLst>
            <pc:docMk/>
            <pc:sldMk cId="1850149388" sldId="330"/>
            <ac:picMk id="4" creationId="{835DE845-98CB-22AD-81B5-F24862A4CDF7}"/>
          </ac:picMkLst>
        </pc:picChg>
        <pc:picChg chg="del">
          <ac:chgData name="Angela Duckworth" userId="S::angela.duckworth@hrmfrc.ca::957ca4b9-072c-4ea2-a69c-f348e2c5c0ca" providerId="AD" clId="Web-{D0DA4E97-2EF9-4E35-A01C-8652CB38DAFF}" dt="2025-04-14T18:11:04.741" v="2"/>
          <ac:picMkLst>
            <pc:docMk/>
            <pc:sldMk cId="1850149388" sldId="330"/>
            <ac:picMk id="7" creationId="{6307F4D6-0EC2-46D2-8C49-90BC64FCD5ED}"/>
          </ac:picMkLst>
        </pc:picChg>
        <pc:picChg chg="mod">
          <ac:chgData name="Angela Duckworth" userId="S::angela.duckworth@hrmfrc.ca::957ca4b9-072c-4ea2-a69c-f348e2c5c0ca" providerId="AD" clId="Web-{D0DA4E97-2EF9-4E35-A01C-8652CB38DAFF}" dt="2025-04-14T18:12:57.451" v="15" actId="1076"/>
          <ac:picMkLst>
            <pc:docMk/>
            <pc:sldMk cId="1850149388" sldId="330"/>
            <ac:picMk id="11" creationId="{6153DA75-5A62-48CA-BC5E-F6E8CDDB24C6}"/>
          </ac:picMkLst>
        </pc:picChg>
        <pc:picChg chg="mod modCrop">
          <ac:chgData name="Angela Duckworth" userId="S::angela.duckworth@hrmfrc.ca::957ca4b9-072c-4ea2-a69c-f348e2c5c0ca" providerId="AD" clId="Web-{D0DA4E97-2EF9-4E35-A01C-8652CB38DAFF}" dt="2025-04-14T18:12:50.670" v="14" actId="1076"/>
          <ac:picMkLst>
            <pc:docMk/>
            <pc:sldMk cId="1850149388" sldId="330"/>
            <ac:picMk id="13" creationId="{016712BD-DDB7-49E9-AA81-BCE83038B24E}"/>
          </ac:picMkLst>
        </pc:picChg>
      </pc:sldChg>
    </pc:docChg>
  </pc:docChgLst>
  <pc:docChgLst>
    <pc:chgData name="Angela Duckworth" userId="S::angela.duckworth@hrmfrc.ca::957ca4b9-072c-4ea2-a69c-f348e2c5c0ca" providerId="AD" clId="Web-{C1869980-C07E-4CAC-AD82-87DA522AEB65}"/>
    <pc:docChg chg="modSld">
      <pc:chgData name="Angela Duckworth" userId="S::angela.duckworth@hrmfrc.ca::957ca4b9-072c-4ea2-a69c-f348e2c5c0ca" providerId="AD" clId="Web-{C1869980-C07E-4CAC-AD82-87DA522AEB65}" dt="2025-04-14T18:24:19.097" v="10" actId="20577"/>
      <pc:docMkLst>
        <pc:docMk/>
      </pc:docMkLst>
      <pc:sldChg chg="delSp modSp">
        <pc:chgData name="Angela Duckworth" userId="S::angela.duckworth@hrmfrc.ca::957ca4b9-072c-4ea2-a69c-f348e2c5c0ca" providerId="AD" clId="Web-{C1869980-C07E-4CAC-AD82-87DA522AEB65}" dt="2025-04-14T18:24:19.097" v="10" actId="20577"/>
        <pc:sldMkLst>
          <pc:docMk/>
          <pc:sldMk cId="553887331" sldId="303"/>
        </pc:sldMkLst>
        <pc:spChg chg="mod">
          <ac:chgData name="Angela Duckworth" userId="S::angela.duckworth@hrmfrc.ca::957ca4b9-072c-4ea2-a69c-f348e2c5c0ca" providerId="AD" clId="Web-{C1869980-C07E-4CAC-AD82-87DA522AEB65}" dt="2025-04-14T18:24:19.097" v="10" actId="20577"/>
          <ac:spMkLst>
            <pc:docMk/>
            <pc:sldMk cId="553887331" sldId="303"/>
            <ac:spMk id="2" creationId="{376431D9-B6D6-1E9A-B05E-171EFB8146F2}"/>
          </ac:spMkLst>
        </pc:spChg>
        <pc:spChg chg="del mod">
          <ac:chgData name="Angela Duckworth" userId="S::angela.duckworth@hrmfrc.ca::957ca4b9-072c-4ea2-a69c-f348e2c5c0ca" providerId="AD" clId="Web-{C1869980-C07E-4CAC-AD82-87DA522AEB65}" dt="2025-04-14T18:23:40.987" v="1"/>
          <ac:spMkLst>
            <pc:docMk/>
            <pc:sldMk cId="553887331" sldId="303"/>
            <ac:spMk id="3" creationId="{F38292F1-DF90-E546-E441-E1AEF69BD9E9}"/>
          </ac:spMkLst>
        </pc:spChg>
      </pc:sldChg>
    </pc:docChg>
  </pc:docChgLst>
  <pc:docChgLst>
    <pc:chgData name="Angela Duckworth" userId="S::angela.duckworth@hrmfrc.ca::957ca4b9-072c-4ea2-a69c-f348e2c5c0ca" providerId="AD" clId="Web-{C50B6482-D388-4BFF-A04C-356F4DDF03CD}"/>
    <pc:docChg chg="modSld">
      <pc:chgData name="Angela Duckworth" userId="S::angela.duckworth@hrmfrc.ca::957ca4b9-072c-4ea2-a69c-f348e2c5c0ca" providerId="AD" clId="Web-{C50B6482-D388-4BFF-A04C-356F4DDF03CD}" dt="2025-04-14T15:11:45.616" v="42"/>
      <pc:docMkLst>
        <pc:docMk/>
      </pc:docMkLst>
      <pc:sldChg chg="delSp modSp modNotes">
        <pc:chgData name="Angela Duckworth" userId="S::angela.duckworth@hrmfrc.ca::957ca4b9-072c-4ea2-a69c-f348e2c5c0ca" providerId="AD" clId="Web-{C50B6482-D388-4BFF-A04C-356F4DDF03CD}" dt="2025-04-14T15:11:45.616" v="42"/>
        <pc:sldMkLst>
          <pc:docMk/>
          <pc:sldMk cId="2159239126" sldId="322"/>
        </pc:sldMkLst>
        <pc:spChg chg="del mod">
          <ac:chgData name="Angela Duckworth" userId="S::angela.duckworth@hrmfrc.ca::957ca4b9-072c-4ea2-a69c-f348e2c5c0ca" providerId="AD" clId="Web-{C50B6482-D388-4BFF-A04C-356F4DDF03CD}" dt="2025-04-14T15:10:17.630" v="1"/>
          <ac:spMkLst>
            <pc:docMk/>
            <pc:sldMk cId="2159239126" sldId="322"/>
            <ac:spMk id="17" creationId="{74CDD7E0-563D-BF97-47A9-89916CB9FACF}"/>
          </ac:spMkLst>
        </pc:spChg>
        <pc:spChg chg="del">
          <ac:chgData name="Angela Duckworth" userId="S::angela.duckworth@hrmfrc.ca::957ca4b9-072c-4ea2-a69c-f348e2c5c0ca" providerId="AD" clId="Web-{C50B6482-D388-4BFF-A04C-356F4DDF03CD}" dt="2025-04-14T15:10:42.021" v="4"/>
          <ac:spMkLst>
            <pc:docMk/>
            <pc:sldMk cId="2159239126" sldId="322"/>
            <ac:spMk id="18" creationId="{0267B852-F205-2CA2-2DAD-C4826117FA06}"/>
          </ac:spMkLst>
        </pc:spChg>
        <pc:spChg chg="del">
          <ac:chgData name="Angela Duckworth" userId="S::angela.duckworth@hrmfrc.ca::957ca4b9-072c-4ea2-a69c-f348e2c5c0ca" providerId="AD" clId="Web-{C50B6482-D388-4BFF-A04C-356F4DDF03CD}" dt="2025-04-14T15:10:40.865" v="3"/>
          <ac:spMkLst>
            <pc:docMk/>
            <pc:sldMk cId="2159239126" sldId="322"/>
            <ac:spMk id="19" creationId="{999C17DF-AD81-B567-0442-97EAD6685DE5}"/>
          </ac:spMkLst>
        </pc:spChg>
        <pc:picChg chg="del">
          <ac:chgData name="Angela Duckworth" userId="S::angela.duckworth@hrmfrc.ca::957ca4b9-072c-4ea2-a69c-f348e2c5c0ca" providerId="AD" clId="Web-{C50B6482-D388-4BFF-A04C-356F4DDF03CD}" dt="2025-04-14T15:10:24.505" v="2"/>
          <ac:picMkLst>
            <pc:docMk/>
            <pc:sldMk cId="2159239126" sldId="322"/>
            <ac:picMk id="16" creationId="{01F6D7B1-8ADB-7E91-CB30-1F1A87FDCB41}"/>
          </ac:picMkLst>
        </pc:picChg>
      </pc:sldChg>
    </pc:docChg>
  </pc:docChgLst>
  <pc:docChgLst>
    <pc:chgData name="Angela Duckworth" userId="S::angela.duckworth@hrmfrc.ca::957ca4b9-072c-4ea2-a69c-f348e2c5c0ca" providerId="AD" clId="Web-{B6C5276F-3A46-41AC-94B4-FDD1C9A3C7C0}"/>
    <pc:docChg chg="modSld">
      <pc:chgData name="Angela Duckworth" userId="S::angela.duckworth@hrmfrc.ca::957ca4b9-072c-4ea2-a69c-f348e2c5c0ca" providerId="AD" clId="Web-{B6C5276F-3A46-41AC-94B4-FDD1C9A3C7C0}" dt="2025-04-14T18:16:11.592" v="1" actId="1076"/>
      <pc:docMkLst>
        <pc:docMk/>
      </pc:docMkLst>
      <pc:sldChg chg="modSp">
        <pc:chgData name="Angela Duckworth" userId="S::angela.duckworth@hrmfrc.ca::957ca4b9-072c-4ea2-a69c-f348e2c5c0ca" providerId="AD" clId="Web-{B6C5276F-3A46-41AC-94B4-FDD1C9A3C7C0}" dt="2025-04-14T18:16:11.592" v="1" actId="1076"/>
        <pc:sldMkLst>
          <pc:docMk/>
          <pc:sldMk cId="1850149388" sldId="330"/>
        </pc:sldMkLst>
        <pc:picChg chg="mod">
          <ac:chgData name="Angela Duckworth" userId="S::angela.duckworth@hrmfrc.ca::957ca4b9-072c-4ea2-a69c-f348e2c5c0ca" providerId="AD" clId="Web-{B6C5276F-3A46-41AC-94B4-FDD1C9A3C7C0}" dt="2025-04-14T18:15:59.842" v="0"/>
          <ac:picMkLst>
            <pc:docMk/>
            <pc:sldMk cId="1850149388" sldId="330"/>
            <ac:picMk id="11" creationId="{6153DA75-5A62-48CA-BC5E-F6E8CDDB24C6}"/>
          </ac:picMkLst>
        </pc:picChg>
        <pc:picChg chg="mod">
          <ac:chgData name="Angela Duckworth" userId="S::angela.duckworth@hrmfrc.ca::957ca4b9-072c-4ea2-a69c-f348e2c5c0ca" providerId="AD" clId="Web-{B6C5276F-3A46-41AC-94B4-FDD1C9A3C7C0}" dt="2025-04-14T18:16:11.592" v="1" actId="1076"/>
          <ac:picMkLst>
            <pc:docMk/>
            <pc:sldMk cId="1850149388" sldId="330"/>
            <ac:picMk id="13" creationId="{016712BD-DDB7-49E9-AA81-BCE83038B24E}"/>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5389C8-F6D6-4122-A0EE-18E4F5F62E13}"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5E6D0DF7-EBA3-4E55-B5AE-A162430B0C91}">
      <dgm:prSet/>
      <dgm:spPr>
        <a:solidFill>
          <a:srgbClr val="9F1E23"/>
        </a:solidFill>
      </dgm:spPr>
      <dgm:t>
        <a:bodyPr/>
        <a:lstStyle/>
        <a:p>
          <a:r>
            <a:rPr lang="en-US">
              <a:latin typeface="Century Gothic Pro"/>
            </a:rPr>
            <a:t>Support is tailored to each situation</a:t>
          </a:r>
        </a:p>
      </dgm:t>
    </dgm:pt>
    <dgm:pt modelId="{357AB90E-33A7-4DA3-A162-F9CF57B97C9A}" type="parTrans" cxnId="{72A252A3-3E44-4904-A6D6-CD36A9CD9969}">
      <dgm:prSet/>
      <dgm:spPr/>
      <dgm:t>
        <a:bodyPr/>
        <a:lstStyle/>
        <a:p>
          <a:endParaRPr lang="en-US"/>
        </a:p>
      </dgm:t>
    </dgm:pt>
    <dgm:pt modelId="{FD7F06A8-ABDF-4EBE-8D1E-5E6A6B153F57}" type="sibTrans" cxnId="{72A252A3-3E44-4904-A6D6-CD36A9CD9969}">
      <dgm:prSet/>
      <dgm:spPr>
        <a:solidFill>
          <a:srgbClr val="D22730"/>
        </a:solidFill>
      </dgm:spPr>
      <dgm:t>
        <a:bodyPr/>
        <a:lstStyle/>
        <a:p>
          <a:endParaRPr lang="en-US"/>
        </a:p>
      </dgm:t>
    </dgm:pt>
    <dgm:pt modelId="{5A910F23-A130-465F-8C5B-7735FFBFA347}">
      <dgm:prSet/>
      <dgm:spPr>
        <a:solidFill>
          <a:srgbClr val="9F1E23"/>
        </a:solidFill>
      </dgm:spPr>
      <dgm:t>
        <a:bodyPr/>
        <a:lstStyle/>
        <a:p>
          <a:r>
            <a:rPr lang="en-US">
              <a:latin typeface="Century Gothic Pro"/>
            </a:rPr>
            <a:t>Support is collaborative with the family members</a:t>
          </a:r>
        </a:p>
      </dgm:t>
    </dgm:pt>
    <dgm:pt modelId="{BB036294-6985-402B-8408-D2B9F1210CB8}" type="parTrans" cxnId="{03CFA865-B320-4AE3-A51D-71D60E4D8D59}">
      <dgm:prSet/>
      <dgm:spPr/>
      <dgm:t>
        <a:bodyPr/>
        <a:lstStyle/>
        <a:p>
          <a:endParaRPr lang="en-US"/>
        </a:p>
      </dgm:t>
    </dgm:pt>
    <dgm:pt modelId="{E60C46E8-D9F2-4723-BE5E-04FB6810060B}" type="sibTrans" cxnId="{03CFA865-B320-4AE3-A51D-71D60E4D8D59}">
      <dgm:prSet/>
      <dgm:spPr>
        <a:solidFill>
          <a:srgbClr val="D22730"/>
        </a:solidFill>
      </dgm:spPr>
      <dgm:t>
        <a:bodyPr/>
        <a:lstStyle/>
        <a:p>
          <a:endParaRPr lang="en-US"/>
        </a:p>
      </dgm:t>
    </dgm:pt>
    <dgm:pt modelId="{1FB74DE7-FBED-47BB-8C0F-977027EE9524}">
      <dgm:prSet/>
      <dgm:spPr>
        <a:solidFill>
          <a:srgbClr val="9F1E23"/>
        </a:solidFill>
      </dgm:spPr>
      <dgm:t>
        <a:bodyPr/>
        <a:lstStyle/>
        <a:p>
          <a:r>
            <a:rPr lang="en-US">
              <a:latin typeface="Century Gothic Pro"/>
            </a:rPr>
            <a:t>We will navigate to local, relevant resources</a:t>
          </a:r>
        </a:p>
      </dgm:t>
    </dgm:pt>
    <dgm:pt modelId="{C68EC08A-713B-45A5-9D8C-50F8D04ECCAE}" type="parTrans" cxnId="{E8DA997A-E59A-4ED2-A672-DF8285C7532B}">
      <dgm:prSet/>
      <dgm:spPr/>
      <dgm:t>
        <a:bodyPr/>
        <a:lstStyle/>
        <a:p>
          <a:endParaRPr lang="en-US"/>
        </a:p>
      </dgm:t>
    </dgm:pt>
    <dgm:pt modelId="{17E01568-26E6-4A67-A422-16A93E3A19F3}" type="sibTrans" cxnId="{E8DA997A-E59A-4ED2-A672-DF8285C7532B}">
      <dgm:prSet/>
      <dgm:spPr/>
      <dgm:t>
        <a:bodyPr/>
        <a:lstStyle/>
        <a:p>
          <a:endParaRPr lang="en-US"/>
        </a:p>
      </dgm:t>
    </dgm:pt>
    <dgm:pt modelId="{72FF16C5-955B-574A-879F-0982019DF4A2}" type="pres">
      <dgm:prSet presAssocID="{E85389C8-F6D6-4122-A0EE-18E4F5F62E13}" presName="diagram" presStyleCnt="0">
        <dgm:presLayoutVars>
          <dgm:dir/>
          <dgm:resizeHandles val="exact"/>
        </dgm:presLayoutVars>
      </dgm:prSet>
      <dgm:spPr/>
    </dgm:pt>
    <dgm:pt modelId="{3CA74EFC-62E6-7A45-8504-CA7A05DE8E6E}" type="pres">
      <dgm:prSet presAssocID="{5E6D0DF7-EBA3-4E55-B5AE-A162430B0C91}" presName="node" presStyleLbl="node1" presStyleIdx="0" presStyleCnt="3">
        <dgm:presLayoutVars>
          <dgm:bulletEnabled val="1"/>
        </dgm:presLayoutVars>
      </dgm:prSet>
      <dgm:spPr/>
    </dgm:pt>
    <dgm:pt modelId="{3CE0CECC-18D4-A14D-9881-227874D19D2E}" type="pres">
      <dgm:prSet presAssocID="{FD7F06A8-ABDF-4EBE-8D1E-5E6A6B153F57}" presName="sibTrans" presStyleLbl="sibTrans2D1" presStyleIdx="0" presStyleCnt="2"/>
      <dgm:spPr/>
    </dgm:pt>
    <dgm:pt modelId="{6A532B32-7F27-4F40-A6E7-D2DCCB7607A0}" type="pres">
      <dgm:prSet presAssocID="{FD7F06A8-ABDF-4EBE-8D1E-5E6A6B153F57}" presName="connectorText" presStyleLbl="sibTrans2D1" presStyleIdx="0" presStyleCnt="2"/>
      <dgm:spPr/>
    </dgm:pt>
    <dgm:pt modelId="{FEDB5362-ACDE-C247-99BA-CFB411B57682}" type="pres">
      <dgm:prSet presAssocID="{5A910F23-A130-465F-8C5B-7735FFBFA347}" presName="node" presStyleLbl="node1" presStyleIdx="1" presStyleCnt="3">
        <dgm:presLayoutVars>
          <dgm:bulletEnabled val="1"/>
        </dgm:presLayoutVars>
      </dgm:prSet>
      <dgm:spPr/>
    </dgm:pt>
    <dgm:pt modelId="{9BB322DE-57D2-0842-8646-56265130CDA1}" type="pres">
      <dgm:prSet presAssocID="{E60C46E8-D9F2-4723-BE5E-04FB6810060B}" presName="sibTrans" presStyleLbl="sibTrans2D1" presStyleIdx="1" presStyleCnt="2"/>
      <dgm:spPr/>
    </dgm:pt>
    <dgm:pt modelId="{3081CFF3-05FE-6F40-9A75-0F3D90480FF3}" type="pres">
      <dgm:prSet presAssocID="{E60C46E8-D9F2-4723-BE5E-04FB6810060B}" presName="connectorText" presStyleLbl="sibTrans2D1" presStyleIdx="1" presStyleCnt="2"/>
      <dgm:spPr/>
    </dgm:pt>
    <dgm:pt modelId="{26A983BF-9A86-B844-9FA1-1431B7C7E93C}" type="pres">
      <dgm:prSet presAssocID="{1FB74DE7-FBED-47BB-8C0F-977027EE9524}" presName="node" presStyleLbl="node1" presStyleIdx="2" presStyleCnt="3">
        <dgm:presLayoutVars>
          <dgm:bulletEnabled val="1"/>
        </dgm:presLayoutVars>
      </dgm:prSet>
      <dgm:spPr/>
    </dgm:pt>
  </dgm:ptLst>
  <dgm:cxnLst>
    <dgm:cxn modelId="{A79C7814-2973-2C42-8F37-E70482452D19}" type="presOf" srcId="{FD7F06A8-ABDF-4EBE-8D1E-5E6A6B153F57}" destId="{6A532B32-7F27-4F40-A6E7-D2DCCB7607A0}" srcOrd="1" destOrd="0" presId="urn:microsoft.com/office/officeart/2005/8/layout/process5"/>
    <dgm:cxn modelId="{03CFA865-B320-4AE3-A51D-71D60E4D8D59}" srcId="{E85389C8-F6D6-4122-A0EE-18E4F5F62E13}" destId="{5A910F23-A130-465F-8C5B-7735FFBFA347}" srcOrd="1" destOrd="0" parTransId="{BB036294-6985-402B-8408-D2B9F1210CB8}" sibTransId="{E60C46E8-D9F2-4723-BE5E-04FB6810060B}"/>
    <dgm:cxn modelId="{36A96A69-19E0-A74F-A327-95F16FE8E20A}" type="presOf" srcId="{E60C46E8-D9F2-4723-BE5E-04FB6810060B}" destId="{9BB322DE-57D2-0842-8646-56265130CDA1}" srcOrd="0" destOrd="0" presId="urn:microsoft.com/office/officeart/2005/8/layout/process5"/>
    <dgm:cxn modelId="{E8DA997A-E59A-4ED2-A672-DF8285C7532B}" srcId="{E85389C8-F6D6-4122-A0EE-18E4F5F62E13}" destId="{1FB74DE7-FBED-47BB-8C0F-977027EE9524}" srcOrd="2" destOrd="0" parTransId="{C68EC08A-713B-45A5-9D8C-50F8D04ECCAE}" sibTransId="{17E01568-26E6-4A67-A422-16A93E3A19F3}"/>
    <dgm:cxn modelId="{795D258E-EB70-C343-8FAF-E5A2C536E14B}" type="presOf" srcId="{E60C46E8-D9F2-4723-BE5E-04FB6810060B}" destId="{3081CFF3-05FE-6F40-9A75-0F3D90480FF3}" srcOrd="1" destOrd="0" presId="urn:microsoft.com/office/officeart/2005/8/layout/process5"/>
    <dgm:cxn modelId="{5D145092-7AA2-1348-859B-7FFF54648F93}" type="presOf" srcId="{5E6D0DF7-EBA3-4E55-B5AE-A162430B0C91}" destId="{3CA74EFC-62E6-7A45-8504-CA7A05DE8E6E}" srcOrd="0" destOrd="0" presId="urn:microsoft.com/office/officeart/2005/8/layout/process5"/>
    <dgm:cxn modelId="{853DC892-0598-9247-ACBF-35EE54A9FFF7}" type="presOf" srcId="{5A910F23-A130-465F-8C5B-7735FFBFA347}" destId="{FEDB5362-ACDE-C247-99BA-CFB411B57682}" srcOrd="0" destOrd="0" presId="urn:microsoft.com/office/officeart/2005/8/layout/process5"/>
    <dgm:cxn modelId="{E12694A2-6705-E44A-9960-3F0988DD4AF8}" type="presOf" srcId="{FD7F06A8-ABDF-4EBE-8D1E-5E6A6B153F57}" destId="{3CE0CECC-18D4-A14D-9881-227874D19D2E}" srcOrd="0" destOrd="0" presId="urn:microsoft.com/office/officeart/2005/8/layout/process5"/>
    <dgm:cxn modelId="{72A252A3-3E44-4904-A6D6-CD36A9CD9969}" srcId="{E85389C8-F6D6-4122-A0EE-18E4F5F62E13}" destId="{5E6D0DF7-EBA3-4E55-B5AE-A162430B0C91}" srcOrd="0" destOrd="0" parTransId="{357AB90E-33A7-4DA3-A162-F9CF57B97C9A}" sibTransId="{FD7F06A8-ABDF-4EBE-8D1E-5E6A6B153F57}"/>
    <dgm:cxn modelId="{E450C5D1-9B3D-204C-A0E1-D959F6E19EB7}" type="presOf" srcId="{E85389C8-F6D6-4122-A0EE-18E4F5F62E13}" destId="{72FF16C5-955B-574A-879F-0982019DF4A2}" srcOrd="0" destOrd="0" presId="urn:microsoft.com/office/officeart/2005/8/layout/process5"/>
    <dgm:cxn modelId="{6C6D44E4-52C5-A14D-B8F3-831B12AC3375}" type="presOf" srcId="{1FB74DE7-FBED-47BB-8C0F-977027EE9524}" destId="{26A983BF-9A86-B844-9FA1-1431B7C7E93C}" srcOrd="0" destOrd="0" presId="urn:microsoft.com/office/officeart/2005/8/layout/process5"/>
    <dgm:cxn modelId="{9F241F89-A774-0647-920E-9AD962B328E4}" type="presParOf" srcId="{72FF16C5-955B-574A-879F-0982019DF4A2}" destId="{3CA74EFC-62E6-7A45-8504-CA7A05DE8E6E}" srcOrd="0" destOrd="0" presId="urn:microsoft.com/office/officeart/2005/8/layout/process5"/>
    <dgm:cxn modelId="{BCB1DD78-1B56-074D-ABE5-A06007E3A880}" type="presParOf" srcId="{72FF16C5-955B-574A-879F-0982019DF4A2}" destId="{3CE0CECC-18D4-A14D-9881-227874D19D2E}" srcOrd="1" destOrd="0" presId="urn:microsoft.com/office/officeart/2005/8/layout/process5"/>
    <dgm:cxn modelId="{1EF3D84F-914A-4A46-B7E5-E289527E7FC4}" type="presParOf" srcId="{3CE0CECC-18D4-A14D-9881-227874D19D2E}" destId="{6A532B32-7F27-4F40-A6E7-D2DCCB7607A0}" srcOrd="0" destOrd="0" presId="urn:microsoft.com/office/officeart/2005/8/layout/process5"/>
    <dgm:cxn modelId="{5AC42811-0763-3642-9DB9-C574D2626A6C}" type="presParOf" srcId="{72FF16C5-955B-574A-879F-0982019DF4A2}" destId="{FEDB5362-ACDE-C247-99BA-CFB411B57682}" srcOrd="2" destOrd="0" presId="urn:microsoft.com/office/officeart/2005/8/layout/process5"/>
    <dgm:cxn modelId="{C619E99F-E8CC-E64A-AB1E-05613F4E2E94}" type="presParOf" srcId="{72FF16C5-955B-574A-879F-0982019DF4A2}" destId="{9BB322DE-57D2-0842-8646-56265130CDA1}" srcOrd="3" destOrd="0" presId="urn:microsoft.com/office/officeart/2005/8/layout/process5"/>
    <dgm:cxn modelId="{7743F956-8079-5B4D-A22A-576C11863128}" type="presParOf" srcId="{9BB322DE-57D2-0842-8646-56265130CDA1}" destId="{3081CFF3-05FE-6F40-9A75-0F3D90480FF3}" srcOrd="0" destOrd="0" presId="urn:microsoft.com/office/officeart/2005/8/layout/process5"/>
    <dgm:cxn modelId="{54EC8005-9AAF-D742-B8BE-35E7D002A4F5}" type="presParOf" srcId="{72FF16C5-955B-574A-879F-0982019DF4A2}" destId="{26A983BF-9A86-B844-9FA1-1431B7C7E93C}" srcOrd="4"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A74EFC-62E6-7A45-8504-CA7A05DE8E6E}">
      <dsp:nvSpPr>
        <dsp:cNvPr id="0" name=""/>
        <dsp:cNvSpPr/>
      </dsp:nvSpPr>
      <dsp:spPr>
        <a:xfrm>
          <a:off x="7007" y="967663"/>
          <a:ext cx="2094448" cy="1256669"/>
        </a:xfrm>
        <a:prstGeom prst="roundRect">
          <a:avLst>
            <a:gd name="adj" fmla="val 10000"/>
          </a:avLst>
        </a:prstGeom>
        <a:solidFill>
          <a:srgbClr val="9F1E2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Century Gothic Pro"/>
            </a:rPr>
            <a:t>Support is tailored to each situation</a:t>
          </a:r>
        </a:p>
      </dsp:txBody>
      <dsp:txXfrm>
        <a:off x="43814" y="1004470"/>
        <a:ext cx="2020834" cy="1183055"/>
      </dsp:txXfrm>
    </dsp:sp>
    <dsp:sp modelId="{3CE0CECC-18D4-A14D-9881-227874D19D2E}">
      <dsp:nvSpPr>
        <dsp:cNvPr id="0" name=""/>
        <dsp:cNvSpPr/>
      </dsp:nvSpPr>
      <dsp:spPr>
        <a:xfrm>
          <a:off x="2285767" y="1336286"/>
          <a:ext cx="444023" cy="519423"/>
        </a:xfrm>
        <a:prstGeom prst="rightArrow">
          <a:avLst>
            <a:gd name="adj1" fmla="val 60000"/>
            <a:gd name="adj2" fmla="val 50000"/>
          </a:avLst>
        </a:prstGeom>
        <a:solidFill>
          <a:srgbClr val="D2273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285767" y="1440171"/>
        <a:ext cx="310816" cy="311653"/>
      </dsp:txXfrm>
    </dsp:sp>
    <dsp:sp modelId="{FEDB5362-ACDE-C247-99BA-CFB411B57682}">
      <dsp:nvSpPr>
        <dsp:cNvPr id="0" name=""/>
        <dsp:cNvSpPr/>
      </dsp:nvSpPr>
      <dsp:spPr>
        <a:xfrm>
          <a:off x="2939235" y="967663"/>
          <a:ext cx="2094448" cy="1256669"/>
        </a:xfrm>
        <a:prstGeom prst="roundRect">
          <a:avLst>
            <a:gd name="adj" fmla="val 10000"/>
          </a:avLst>
        </a:prstGeom>
        <a:solidFill>
          <a:srgbClr val="9F1E2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Century Gothic Pro"/>
            </a:rPr>
            <a:t>Support is collaborative with the family members</a:t>
          </a:r>
        </a:p>
      </dsp:txBody>
      <dsp:txXfrm>
        <a:off x="2976042" y="1004470"/>
        <a:ext cx="2020834" cy="1183055"/>
      </dsp:txXfrm>
    </dsp:sp>
    <dsp:sp modelId="{9BB322DE-57D2-0842-8646-56265130CDA1}">
      <dsp:nvSpPr>
        <dsp:cNvPr id="0" name=""/>
        <dsp:cNvSpPr/>
      </dsp:nvSpPr>
      <dsp:spPr>
        <a:xfrm>
          <a:off x="5217995" y="1336286"/>
          <a:ext cx="444023" cy="519423"/>
        </a:xfrm>
        <a:prstGeom prst="rightArrow">
          <a:avLst>
            <a:gd name="adj1" fmla="val 60000"/>
            <a:gd name="adj2" fmla="val 50000"/>
          </a:avLst>
        </a:prstGeom>
        <a:solidFill>
          <a:srgbClr val="D2273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217995" y="1440171"/>
        <a:ext cx="310816" cy="311653"/>
      </dsp:txXfrm>
    </dsp:sp>
    <dsp:sp modelId="{26A983BF-9A86-B844-9FA1-1431B7C7E93C}">
      <dsp:nvSpPr>
        <dsp:cNvPr id="0" name=""/>
        <dsp:cNvSpPr/>
      </dsp:nvSpPr>
      <dsp:spPr>
        <a:xfrm>
          <a:off x="5871463" y="967663"/>
          <a:ext cx="2094448" cy="1256669"/>
        </a:xfrm>
        <a:prstGeom prst="roundRect">
          <a:avLst>
            <a:gd name="adj" fmla="val 10000"/>
          </a:avLst>
        </a:prstGeom>
        <a:solidFill>
          <a:srgbClr val="9F1E2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Century Gothic Pro"/>
            </a:rPr>
            <a:t>We will navigate to local, relevant resources</a:t>
          </a:r>
        </a:p>
      </dsp:txBody>
      <dsp:txXfrm>
        <a:off x="5908270" y="1004470"/>
        <a:ext cx="2020834" cy="1183055"/>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afconnection.ca/National/About-Us/Access-to-Information-and-Privacy/Privacy-notice.aspx"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nSpc>
                <a:spcPct val="150000"/>
              </a:lnSpc>
              <a:buNone/>
            </a:pPr>
            <a:endParaRPr lang="en-US" sz="1400"/>
          </a:p>
        </p:txBody>
      </p:sp>
    </p:spTree>
    <p:extLst>
      <p:ext uri="{BB962C8B-B14F-4D97-AF65-F5344CB8AC3E}">
        <p14:creationId xmlns:p14="http://schemas.microsoft.com/office/powerpoint/2010/main" val="3170725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r>
              <a:rPr lang="en-US" sz="1400" dirty="0"/>
              <a:t>Information and Awareness services are delivered in a way that is easily accessible by all families. </a:t>
            </a:r>
          </a:p>
          <a:p>
            <a:pPr marL="171450" indent="-171450"/>
            <a:r>
              <a:rPr lang="en-US" sz="1400" dirty="0"/>
              <a:t>We share information on our website, social media pages and groups as well as our e-newsletter. </a:t>
            </a:r>
          </a:p>
          <a:p>
            <a:pPr marL="171450" indent="-171450"/>
            <a:r>
              <a:rPr lang="en-US" sz="1400" dirty="0"/>
              <a:t>We focus on community integration and family awareness and understand the military and family journey challenges and the services available to support you - when, where, and how you need them.</a:t>
            </a:r>
          </a:p>
          <a:p>
            <a:pPr marL="0" indent="0">
              <a:buNone/>
            </a:pPr>
            <a:r>
              <a:rPr lang="en-US" sz="1400" dirty="0"/>
              <a:t>These supports include: </a:t>
            </a:r>
          </a:p>
          <a:p>
            <a:pPr marL="171450" indent="-171450"/>
            <a:r>
              <a:rPr lang="en-US" sz="1400" dirty="0"/>
              <a:t>24/7 info &amp; referral line. The 24/7 line is not an emergency service, however, we offer urgent support  </a:t>
            </a:r>
          </a:p>
          <a:p>
            <a:pPr marL="171450" indent="-171450"/>
            <a:r>
              <a:rPr lang="en-US" sz="1400" dirty="0"/>
              <a:t>Morale Mail drop off and instructions</a:t>
            </a:r>
          </a:p>
          <a:p>
            <a:pPr marL="171450" indent="-171450"/>
            <a:r>
              <a:rPr lang="en-US" sz="1400" dirty="0"/>
              <a:t>Programs that offer opportunities for connection</a:t>
            </a:r>
          </a:p>
          <a:p>
            <a:pPr marL="171450" indent="-171450"/>
            <a:r>
              <a:rPr lang="en-US" sz="1400" dirty="0"/>
              <a:t>Our Unit family representative (UFR) program is one way we link units to the MFRC</a:t>
            </a:r>
          </a:p>
          <a:p>
            <a:pPr marL="171450" indent="-171450"/>
            <a:r>
              <a:rPr lang="en-US" sz="1400" dirty="0"/>
              <a:t>For newly posted families, we help with things like getting to know the area, how to access health and dental benefits, assistance finding a family doctor, housing resources and more</a:t>
            </a:r>
          </a:p>
          <a:p>
            <a:pPr marL="171450" indent="-171450"/>
            <a:r>
              <a:rPr lang="en-US" sz="1400" dirty="0"/>
              <a:t>If your family member needs a family ID Card, we provide this service</a:t>
            </a:r>
          </a:p>
        </p:txBody>
      </p:sp>
    </p:spTree>
    <p:extLst>
      <p:ext uri="{BB962C8B-B14F-4D97-AF65-F5344CB8AC3E}">
        <p14:creationId xmlns:p14="http://schemas.microsoft.com/office/powerpoint/2010/main" val="3791635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r>
              <a:rPr lang="en-US" sz="1400" dirty="0"/>
              <a:t>The role of our family navigators is to support families on their journey, providing peer support opportunities and education in the areas of relocation, absences and transition into the military.   </a:t>
            </a:r>
          </a:p>
          <a:p>
            <a:pPr marL="171450" indent="-171450"/>
            <a:r>
              <a:rPr lang="en-US" sz="1400" dirty="0"/>
              <a:t>Our Navigators are </a:t>
            </a:r>
            <a:r>
              <a:rPr lang="en-US" sz="1400" b="1" dirty="0"/>
              <a:t>military family service professionals </a:t>
            </a:r>
            <a:r>
              <a:rPr lang="en-US" sz="1400" dirty="0"/>
              <a:t>who know the military lifestyle and its unique challenges, the community, and services/supports available to families.  </a:t>
            </a:r>
          </a:p>
          <a:p>
            <a:pPr marL="171450" indent="-171450"/>
            <a:r>
              <a:rPr lang="en-US" sz="1400" dirty="0"/>
              <a:t>Navigators will work with families to learn about their military journey, listen to their questions, needs, strengths, and identify the best tools, services and supports available to help them.  </a:t>
            </a:r>
          </a:p>
          <a:p>
            <a:pPr marL="171450" indent="-171450"/>
            <a:r>
              <a:rPr lang="en-US" sz="1400" dirty="0"/>
              <a:t>We work collaboratively with other agencies to provide relevant navigational support to connect to local and national resources that work best for families.</a:t>
            </a:r>
          </a:p>
          <a:p>
            <a:pPr marL="171450" indent="-171450"/>
            <a:endParaRPr lang="en-US" sz="1400" dirty="0"/>
          </a:p>
          <a:p>
            <a:pPr marL="0" indent="0">
              <a:buNone/>
            </a:pPr>
            <a:r>
              <a:rPr lang="en-US" sz="1400" dirty="0"/>
              <a:t>Expand...</a:t>
            </a:r>
          </a:p>
          <a:p>
            <a:pPr marL="171450" indent="-171450"/>
            <a:r>
              <a:rPr lang="en-US" sz="1400" dirty="0"/>
              <a:t>You might be wondering how a family navigator can help you, after all, you can find everything on google!</a:t>
            </a:r>
          </a:p>
          <a:p>
            <a:pPr marL="171450" indent="-171450"/>
            <a:r>
              <a:rPr lang="en-US" sz="1400" dirty="0"/>
              <a:t>Our navigators have experience working with community providers and service agencies and we also have knowledge of national supports as well as military specific funding and resources.  In other words, we are like the google for military families</a:t>
            </a:r>
          </a:p>
        </p:txBody>
      </p:sp>
    </p:spTree>
    <p:extLst>
      <p:ext uri="{BB962C8B-B14F-4D97-AF65-F5344CB8AC3E}">
        <p14:creationId xmlns:p14="http://schemas.microsoft.com/office/powerpoint/2010/main" val="3956171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pPr marL="285750" indent="-285750" defTabSz="942289">
              <a:defRPr/>
            </a:pPr>
            <a:r>
              <a:rPr lang="en-US" sz="1200" dirty="0"/>
              <a:t>Welcome Event in the Fall</a:t>
            </a:r>
            <a:endParaRPr lang="en-US" dirty="0"/>
          </a:p>
          <a:p>
            <a:pPr marL="285750" indent="-285750" defTabSz="942289">
              <a:defRPr/>
            </a:pPr>
            <a:r>
              <a:rPr lang="en-US" sz="1200" dirty="0"/>
              <a:t>For newly posted families, we help with things like getting to know the area, how to access health and dental benefits, assistance finding a family doctor, housing resources and more</a:t>
            </a:r>
          </a:p>
          <a:p>
            <a:pPr marL="285750" indent="-285750"/>
            <a:r>
              <a:rPr lang="en-US" sz="1200" dirty="0"/>
              <a:t>Career &amp; Employment Support- Our client centered employment assistance program focuses on the individual’s needs and finding solutions for their particular job / life challenges. Our Career &amp; Employment Counsellor is a Certified Career Development Practitioner with over 20 years of experience coaching hundreds of military partners. </a:t>
            </a:r>
          </a:p>
          <a:p>
            <a:pPr marL="285750" indent="-285750"/>
            <a:r>
              <a:rPr lang="en-US" sz="1200" dirty="0"/>
              <a:t>Programs and Services for Francophone families</a:t>
            </a:r>
          </a:p>
          <a:p>
            <a:pPr marL="285750" indent="-285750"/>
            <a:r>
              <a:rPr lang="en-US" sz="1200" dirty="0"/>
              <a:t>Programs and Services for families with Diverse Needs</a:t>
            </a:r>
          </a:p>
          <a:p>
            <a:pPr marL="285750" indent="-285750"/>
            <a:r>
              <a:rPr lang="en-US" sz="1200" dirty="0"/>
              <a:t>The Henderson Sweetman Youth Centre is located in Shearwater and runs drop-in as well as registered programs for youth ages 8-18</a:t>
            </a:r>
          </a:p>
        </p:txBody>
      </p:sp>
    </p:spTree>
    <p:extLst>
      <p:ext uri="{BB962C8B-B14F-4D97-AF65-F5344CB8AC3E}">
        <p14:creationId xmlns:p14="http://schemas.microsoft.com/office/powerpoint/2010/main" val="2126901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pPr marL="171450" indent="-171450"/>
            <a:r>
              <a:rPr lang="en-US" sz="1100" dirty="0">
                <a:latin typeface="+mn-lt"/>
              </a:rPr>
              <a:t>Support to families experiencing an absences (this can include short and long term deployments, training, Imposed Rand other work-related separations)</a:t>
            </a:r>
            <a:endParaRPr lang="en-US" dirty="0"/>
          </a:p>
          <a:p>
            <a:pPr marL="171450" indent="-171450"/>
            <a:r>
              <a:rPr lang="en-US" sz="1100" dirty="0">
                <a:latin typeface="+mn-lt"/>
              </a:rPr>
              <a:t>Warmline is a phone, text, or email service where we check in on your loved ones to provide a listening ear and offer deployment support</a:t>
            </a:r>
          </a:p>
          <a:p>
            <a:pPr marL="171450" indent="-171450"/>
            <a:r>
              <a:rPr lang="en-US" sz="1100" dirty="0">
                <a:latin typeface="+mn-lt"/>
              </a:rPr>
              <a:t>Deployment Education could be our deployment checklist or </a:t>
            </a:r>
            <a:r>
              <a:rPr lang="en-US" dirty="0"/>
              <a:t>preparing for deployment/reunion </a:t>
            </a:r>
            <a:r>
              <a:rPr lang="en-US" dirty="0">
                <a:latin typeface="+mn-lt"/>
              </a:rPr>
              <a:t>program</a:t>
            </a:r>
            <a:r>
              <a:rPr lang="en-US" sz="1100" dirty="0">
                <a:latin typeface="+mn-lt"/>
              </a:rPr>
              <a:t> where we discuss the deployment cycle.</a:t>
            </a:r>
            <a:r>
              <a:rPr lang="en-US" dirty="0">
                <a:latin typeface="+mn-lt"/>
              </a:rPr>
              <a:t> </a:t>
            </a:r>
            <a:endParaRPr lang="en-US" sz="1100" dirty="0">
              <a:latin typeface="+mn-lt"/>
            </a:endParaRPr>
          </a:p>
          <a:p>
            <a:pPr marL="171450" indent="-171450"/>
            <a:r>
              <a:rPr lang="en-US" sz="1100" dirty="0">
                <a:latin typeface="+mn-lt"/>
              </a:rPr>
              <a:t>When overseas on an OPERATION your family may be able to access Morale Mail service from their local MFRC. If there is one in their area. </a:t>
            </a:r>
            <a:r>
              <a:rPr lang="en-US" sz="1100" dirty="0">
                <a:solidFill>
                  <a:srgbClr val="333333"/>
                </a:solidFill>
                <a:latin typeface="+mn-lt"/>
              </a:rPr>
              <a:t>The morale mail service is a free one-way mail service.</a:t>
            </a:r>
          </a:p>
          <a:p>
            <a:pPr marL="171450" indent="-171450"/>
            <a:r>
              <a:rPr lang="en-US" sz="1100" dirty="0">
                <a:latin typeface="+mn-lt"/>
              </a:rPr>
              <a:t>For each Navy deployment </a:t>
            </a:r>
            <a:r>
              <a:rPr lang="en-US" dirty="0">
                <a:latin typeface="+mn-lt"/>
              </a:rPr>
              <a:t>4</a:t>
            </a:r>
            <a:r>
              <a:rPr lang="en-US" sz="1100" dirty="0">
                <a:latin typeface="+mn-lt"/>
              </a:rPr>
              <a:t> months or longer, our deployment team sets up a Private Facebook group for families to connect with one another.</a:t>
            </a:r>
          </a:p>
        </p:txBody>
      </p:sp>
    </p:spTree>
    <p:extLst>
      <p:ext uri="{BB962C8B-B14F-4D97-AF65-F5344CB8AC3E}">
        <p14:creationId xmlns:p14="http://schemas.microsoft.com/office/powerpoint/2010/main" val="2985470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r>
              <a:rPr lang="en-US" dirty="0">
                <a:solidFill>
                  <a:srgbClr val="616161"/>
                </a:solidFill>
              </a:rPr>
              <a:t>Military 101 – interactive virtual workshop offers an introduction to the military and the military lifestyle. Topics will include: an overview of the Canadian Armed Forces, rank structure, acronyms and more! </a:t>
            </a:r>
          </a:p>
          <a:p>
            <a:r>
              <a:rPr lang="en-US" dirty="0">
                <a:solidFill>
                  <a:srgbClr val="616161"/>
                </a:solidFill>
              </a:rPr>
              <a:t>Parents of CAF Members Social – online! </a:t>
            </a:r>
            <a:endParaRPr lang="en-US"/>
          </a:p>
          <a:p>
            <a:r>
              <a:rPr lang="en-US" dirty="0">
                <a:solidFill>
                  <a:srgbClr val="616161"/>
                </a:solidFill>
              </a:rPr>
              <a:t>Veteran Family Navigator offers information and referral services and transition-focused programming to successfully transition from military to civilian life. Open to: Medically releasing CAF members and their families and Medically released Veterans and their families. </a:t>
            </a:r>
            <a:endParaRPr lang="en-US"/>
          </a:p>
          <a:p>
            <a:r>
              <a:rPr lang="en-US" dirty="0">
                <a:solidFill>
                  <a:srgbClr val="616161"/>
                </a:solidFill>
              </a:rPr>
              <a:t>Within the release process we also have a Family Liaison Counsellor who is a civilian Registered Social Worker </a:t>
            </a:r>
            <a:endParaRPr lang="en-US" dirty="0"/>
          </a:p>
        </p:txBody>
      </p:sp>
    </p:spTree>
    <p:extLst>
      <p:ext uri="{BB962C8B-B14F-4D97-AF65-F5344CB8AC3E}">
        <p14:creationId xmlns:p14="http://schemas.microsoft.com/office/powerpoint/2010/main" val="3323931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a:t>Our Mental Health &amp; Well-Being team is an inter-disciplinary team, including registered social workers who provide </a:t>
            </a:r>
            <a:r>
              <a:rPr lang="en-US" b="1"/>
              <a:t>free and confidential short term counselling </a:t>
            </a:r>
            <a:r>
              <a:rPr lang="en-US"/>
              <a:t>to military family members, individuals and couples. </a:t>
            </a:r>
          </a:p>
          <a:p>
            <a:pPr marL="171450" indent="-171450">
              <a:buFont typeface="Arial"/>
              <a:buChar char="•"/>
            </a:pPr>
            <a:r>
              <a:rPr lang="en-US"/>
              <a:t>The team includes a Military Family Navigator who supports families with diverse needs get connected with community resources and services as well as a Francophone Counsellor to provide one-on-one in-person or virtual short-term counselling and support in French. </a:t>
            </a:r>
          </a:p>
          <a:p>
            <a:pPr marL="171450" indent="-171450">
              <a:buFont typeface="Arial"/>
              <a:buChar char="•"/>
            </a:pPr>
            <a:r>
              <a:rPr lang="en-US"/>
              <a:t>Intervention supports and services are individualized to address a complexity of issues</a:t>
            </a:r>
          </a:p>
          <a:p>
            <a:pPr marL="171450" indent="-171450">
              <a:buFont typeface="Arial"/>
              <a:buChar char="•"/>
            </a:pPr>
            <a:r>
              <a:rPr lang="en-US"/>
              <a:t>Supports provided may include short-term counselling, family and peer support, crisis intervention and referrals to other community agencies and supports.</a:t>
            </a:r>
          </a:p>
          <a:p>
            <a:pPr marL="171450" indent="-171450">
              <a:buFont typeface="Arial"/>
              <a:buChar char="•"/>
            </a:pPr>
            <a:r>
              <a:rPr lang="en-US"/>
              <a:t>Some examples are anxiety from deployments and absences, parenting challenges, relationship issues, separation and divorce, grief and loss, and family violence. </a:t>
            </a:r>
          </a:p>
          <a:p>
            <a:pPr marL="171450" indent="-171450">
              <a:buFont typeface="Arial"/>
              <a:buChar char="•"/>
            </a:pPr>
            <a:r>
              <a:rPr lang="en-US"/>
              <a:t>This service can be </a:t>
            </a:r>
            <a:r>
              <a:rPr lang="en-US" b="1"/>
              <a:t>accessed in person over the phone, by email or virtually.</a:t>
            </a:r>
            <a:r>
              <a:rPr lang="en-US"/>
              <a:t> Evening appointments outside of regular business hours can be sometimes accommodated upon request. </a:t>
            </a:r>
          </a:p>
          <a:p>
            <a:pPr marL="171450" indent="-171450">
              <a:buFont typeface="Arial"/>
              <a:buChar char="•"/>
            </a:pPr>
            <a:r>
              <a:rPr lang="en-US"/>
              <a:t>There are a range of short-term support resources available to military families during exceptional circumstances. These include Emergency Family Care Assistance, short-term accommodations in Halifax and financial resources including Operation Dasher for Christmas financial support.  </a:t>
            </a:r>
          </a:p>
        </p:txBody>
      </p:sp>
    </p:spTree>
    <p:extLst>
      <p:ext uri="{BB962C8B-B14F-4D97-AF65-F5344CB8AC3E}">
        <p14:creationId xmlns:p14="http://schemas.microsoft.com/office/powerpoint/2010/main" val="34760182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400" b="1"/>
              <a:t>We are a non-profit charity</a:t>
            </a:r>
          </a:p>
          <a:p>
            <a:r>
              <a:rPr lang="en-US" sz="1400"/>
              <a:t>Receive funding through Military Family Services, Base and Unit Support, Provincial and Federal Funding as well as Program Fees  </a:t>
            </a:r>
          </a:p>
          <a:p>
            <a:r>
              <a:rPr lang="en-US" sz="1400" b="1"/>
              <a:t>Only charity to support local military families</a:t>
            </a:r>
          </a:p>
          <a:p>
            <a:r>
              <a:rPr lang="en-US" sz="1400"/>
              <a:t>We are part of the NDWCC (</a:t>
            </a:r>
            <a:r>
              <a:rPr lang="en-US"/>
              <a:t>National Defence Workplace Charitable Campaign) </a:t>
            </a:r>
            <a:r>
              <a:rPr lang="en-US" sz="1400"/>
              <a:t>and can be chosen as a charity of choice</a:t>
            </a:r>
          </a:p>
          <a:p>
            <a:r>
              <a:rPr lang="en-US" sz="1400"/>
              <a:t>Military Family Services:  we receive funds from Military Family Services, a division of Canadian Forces Morale Welfare Services for CORE Services of Information &amp; Awareness, Navigational Support and Intervention.  </a:t>
            </a:r>
          </a:p>
          <a:p>
            <a:r>
              <a:rPr lang="en-US" sz="1400" b="1"/>
              <a:t>Base/Wing Funds:  are used to support local, specific programs, like the 24/7 line, and to augment relocation and absence support services &amp; programs as well as supports like short-term accommodations. </a:t>
            </a:r>
          </a:p>
          <a:p>
            <a:r>
              <a:rPr lang="en-US" sz="1400"/>
              <a:t>Our Licensed Childcare service is funded solely through provincial funding, grants and user fees. This is an area of transition as Nova Scotia is transforming the delivery of child care through the Nova Scotia Canada-Wide Early Learning and Child Care Agreement</a:t>
            </a:r>
          </a:p>
        </p:txBody>
      </p:sp>
    </p:spTree>
    <p:extLst>
      <p:ext uri="{BB962C8B-B14F-4D97-AF65-F5344CB8AC3E}">
        <p14:creationId xmlns:p14="http://schemas.microsoft.com/office/powerpoint/2010/main" val="1157954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r>
              <a:rPr lang="en-US" sz="1400" dirty="0"/>
              <a:t>We partner and refer families to local and national agencies to offer support</a:t>
            </a:r>
          </a:p>
          <a:p>
            <a:pPr marL="171450" indent="-171450"/>
            <a:r>
              <a:rPr lang="en-US" dirty="0"/>
              <a:t>Maple Virtual Health is available through the province to families without a doctor. Military Family Services also has a free Maple Virtual Care program for all dependents of current serving members as well as veterans who qualify. To use the service and have a virtual doctor consultation, military family members need to have a valid </a:t>
            </a:r>
            <a:r>
              <a:rPr lang="en-US" dirty="0" err="1"/>
              <a:t>CFOne</a:t>
            </a:r>
            <a:r>
              <a:rPr lang="en-US" dirty="0"/>
              <a:t> Card number. Maple will confirm the eligibility, and in a few minutes, you will be connected to a Maple doctor virtually.</a:t>
            </a:r>
            <a:endParaRPr lang="en-US" sz="1400" dirty="0"/>
          </a:p>
          <a:p>
            <a:pPr marL="171450" indent="-171450"/>
            <a:r>
              <a:rPr lang="en-US" dirty="0"/>
              <a:t>Calian offers access to high-quality healthcare for families of serving CAF members through the Military Family Doctor Network (MFDN)</a:t>
            </a:r>
          </a:p>
          <a:p>
            <a:pPr marL="171450" indent="-171450"/>
            <a:r>
              <a:rPr lang="en-US" dirty="0"/>
              <a:t>Strongest Families Institute help manage issues affecting your family such as anxiety and depression, temper outbursts, not listening, verbal and physical aggression, difficulties paying attention, separation anxiety</a:t>
            </a:r>
          </a:p>
          <a:p>
            <a:pPr marL="171450" indent="-171450"/>
            <a:r>
              <a:rPr lang="en-US" dirty="0"/>
              <a:t>CFMAP is a confidential and short term telephone and face to face counselling service</a:t>
            </a:r>
          </a:p>
        </p:txBody>
      </p:sp>
    </p:spTree>
    <p:extLst>
      <p:ext uri="{BB962C8B-B14F-4D97-AF65-F5344CB8AC3E}">
        <p14:creationId xmlns:p14="http://schemas.microsoft.com/office/powerpoint/2010/main" val="1187667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Font typeface="Arial" panose="020B0604020202020204" pitchFamily="34" charset="0"/>
              <a:buChar char="●"/>
            </a:pPr>
            <a:r>
              <a:rPr lang="en-US" sz="1400"/>
              <a:t>PLEASE DON’T ASSUME WE HAVE YOUR FAMILY MEMBERS CONTACT INFO</a:t>
            </a:r>
          </a:p>
          <a:p>
            <a:pPr>
              <a:buFont typeface="Arial" panose="020B0604020202020204" pitchFamily="34" charset="0"/>
              <a:buChar char="●"/>
              <a:defRPr/>
            </a:pPr>
            <a:r>
              <a:rPr lang="en-US" sz="1400"/>
              <a:t>We do not receive family information from the Chain of Command as we are an optional service</a:t>
            </a:r>
          </a:p>
          <a:p>
            <a:pPr>
              <a:buFont typeface="Arial" panose="020B0604020202020204" pitchFamily="34" charset="0"/>
              <a:buChar char="●"/>
            </a:pPr>
            <a:r>
              <a:rPr lang="en-US" sz="1400" b="0" i="0">
                <a:effectLst/>
              </a:rPr>
              <a:t>IT IS UP TO YOU to complete our Family </a:t>
            </a:r>
            <a:r>
              <a:rPr lang="en-US" sz="1400"/>
              <a:t>Connection</a:t>
            </a:r>
            <a:r>
              <a:rPr lang="en-US" sz="1400" b="0" i="0">
                <a:effectLst/>
              </a:rPr>
              <a:t> Form.</a:t>
            </a:r>
            <a:r>
              <a:rPr lang="en-US" sz="1400"/>
              <a:t> </a:t>
            </a:r>
          </a:p>
          <a:p>
            <a:pPr>
              <a:buFont typeface="Arial" panose="020B0604020202020204" pitchFamily="34" charset="0"/>
              <a:buChar char="●"/>
            </a:pPr>
            <a:r>
              <a:rPr lang="en-US" sz="1400" b="0" i="0">
                <a:effectLst/>
              </a:rPr>
              <a:t>It is the sole place for us to confirm </a:t>
            </a:r>
            <a:r>
              <a:rPr lang="en-US" sz="1400"/>
              <a:t>contact information</a:t>
            </a:r>
          </a:p>
          <a:p>
            <a:pPr>
              <a:buFont typeface="Arial" panose="020B0604020202020204" pitchFamily="34" charset="0"/>
              <a:buChar char="●"/>
            </a:pPr>
            <a:r>
              <a:rPr lang="en-US" sz="1400"/>
              <a:t>This form can be filled out in-person at an MFRC or electronically by email</a:t>
            </a:r>
            <a:endParaRPr lang="en-US" sz="1400" b="0" i="0">
              <a:effectLst/>
            </a:endParaRPr>
          </a:p>
          <a:p>
            <a:pPr>
              <a:buFont typeface="Arial" panose="020B0604020202020204" pitchFamily="34" charset="0"/>
              <a:buChar char="●"/>
            </a:pPr>
            <a:r>
              <a:rPr lang="en-US" sz="1400"/>
              <a:t>All your personal information is collected and used in accordance with the </a:t>
            </a:r>
            <a:r>
              <a:rPr lang="en-US" sz="1400">
                <a:hlinkClick r:id="rId3"/>
              </a:rPr>
              <a:t>Privacy Act and the MFSP Privacy Code</a:t>
            </a:r>
            <a:r>
              <a:rPr lang="en-US" sz="1400"/>
              <a:t>. </a:t>
            </a:r>
          </a:p>
          <a:p>
            <a:pPr>
              <a:buFont typeface="Arial" panose="020B0604020202020204" pitchFamily="34" charset="0"/>
              <a:buChar char="●"/>
            </a:pPr>
            <a:r>
              <a:rPr lang="en-US" sz="1400"/>
              <a:t>Once we receive the completed form, we begin to start sending emails to all those you have indicated on the form</a:t>
            </a:r>
          </a:p>
          <a:p>
            <a:pPr marL="139700" indent="0">
              <a:buNone/>
            </a:pPr>
            <a:br>
              <a:rPr lang="en-US" sz="1400"/>
            </a:br>
            <a:r>
              <a:rPr lang="en-US" sz="1400"/>
              <a:t>Expand....</a:t>
            </a:r>
          </a:p>
          <a:p>
            <a:pPr>
              <a:buFont typeface="Arial" panose="020B0604020202020204" pitchFamily="34" charset="0"/>
              <a:buChar char="●"/>
            </a:pPr>
            <a:r>
              <a:rPr lang="en-US" sz="1400"/>
              <a:t>When deploying some of you may not go through a traditional DAG process, if that is the case please add reaching out the MFRC to your list of to-dos</a:t>
            </a:r>
          </a:p>
          <a:p>
            <a:pPr algn="l">
              <a:buFont typeface="Arial" panose="020B0604020202020204" pitchFamily="34" charset="0"/>
              <a:buChar char="●"/>
            </a:pPr>
            <a:r>
              <a:rPr lang="en-US" sz="1400" b="0" i="0">
                <a:effectLst/>
              </a:rPr>
              <a:t>We’ve heard from families saying that they were never contacted by the MFRC. That’s because we didn’t have their contact info.</a:t>
            </a:r>
          </a:p>
          <a:p>
            <a:pPr algn="l">
              <a:buFont typeface="Arial" panose="020B0604020202020204" pitchFamily="34" charset="0"/>
              <a:buChar char="●"/>
            </a:pPr>
            <a:r>
              <a:rPr lang="en-US" sz="1400" b="0" i="0">
                <a:effectLst/>
              </a:rPr>
              <a:t>Filling out this form links your loved ones to us so we can be there for them if and when they need us. </a:t>
            </a:r>
          </a:p>
          <a:p>
            <a:pPr>
              <a:buFont typeface="Arial" panose="020B0604020202020204" pitchFamily="34" charset="0"/>
              <a:buChar char="●"/>
            </a:pPr>
            <a:r>
              <a:rPr lang="en-US" sz="1400" b="0" i="0">
                <a:effectLst/>
              </a:rPr>
              <a:t>When filling this out, </a:t>
            </a:r>
            <a:r>
              <a:rPr lang="en-US" sz="1400"/>
              <a:t>some questions to </a:t>
            </a:r>
            <a:r>
              <a:rPr lang="en-US" sz="1400" b="0" i="0">
                <a:effectLst/>
              </a:rPr>
              <a:t>ask yourself </a:t>
            </a:r>
            <a:r>
              <a:rPr lang="en-US" sz="1400"/>
              <a:t>might be: </a:t>
            </a:r>
            <a:r>
              <a:rPr lang="en-US" sz="1400" b="0" i="0">
                <a:effectLst/>
              </a:rPr>
              <a:t>who </a:t>
            </a:r>
            <a:r>
              <a:rPr lang="en-US" sz="1400"/>
              <a:t>is relocating with </a:t>
            </a:r>
            <a:r>
              <a:rPr lang="en-US" sz="1400" b="0" i="0">
                <a:effectLst/>
              </a:rPr>
              <a:t>me</a:t>
            </a:r>
            <a:r>
              <a:rPr lang="en-US" sz="1400"/>
              <a:t> or</a:t>
            </a:r>
            <a:r>
              <a:rPr lang="en-US" sz="1400" b="0" i="0">
                <a:effectLst/>
              </a:rPr>
              <a:t> who in my family would appreciate a connection to the </a:t>
            </a:r>
            <a:r>
              <a:rPr lang="en-US" sz="1400"/>
              <a:t>military</a:t>
            </a:r>
            <a:r>
              <a:rPr lang="en-US" sz="1400" b="0" i="0">
                <a:effectLst/>
              </a:rPr>
              <a:t>?</a:t>
            </a:r>
            <a:endParaRPr lang="en-US" sz="1400"/>
          </a:p>
        </p:txBody>
      </p:sp>
    </p:spTree>
    <p:extLst>
      <p:ext uri="{BB962C8B-B14F-4D97-AF65-F5344CB8AC3E}">
        <p14:creationId xmlns:p14="http://schemas.microsoft.com/office/powerpoint/2010/main" val="747292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Celebrating Children from Military Families". Nationally, a campaign is growing to see April as the Month of the Military Child. We are hoping to raise awareness about the challenges of children from military families while celebrating their strength.</a:t>
            </a:r>
          </a:p>
        </p:txBody>
      </p:sp>
    </p:spTree>
    <p:extLst>
      <p:ext uri="{BB962C8B-B14F-4D97-AF65-F5344CB8AC3E}">
        <p14:creationId xmlns:p14="http://schemas.microsoft.com/office/powerpoint/2010/main" val="2188061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50000"/>
              </a:lnSpc>
              <a:buNone/>
            </a:pPr>
            <a:r>
              <a:rPr lang="en-US" sz="1400"/>
              <a:t>When do we use the Land Acknowledgment </a:t>
            </a:r>
          </a:p>
          <a:p>
            <a:pPr marL="171450" indent="-171450">
              <a:lnSpc>
                <a:spcPct val="150000"/>
              </a:lnSpc>
            </a:pPr>
            <a:r>
              <a:rPr lang="en-US" sz="1400"/>
              <a:t>Before any workshop virtual or in person and before you introduce speakers. </a:t>
            </a:r>
          </a:p>
          <a:p>
            <a:pPr marL="171450" indent="-171450">
              <a:lnSpc>
                <a:spcPct val="150000"/>
              </a:lnSpc>
            </a:pPr>
            <a:r>
              <a:rPr lang="en-US" sz="1400"/>
              <a:t>Before any large group meeting (7+ people) </a:t>
            </a:r>
          </a:p>
          <a:p>
            <a:pPr marL="171450" indent="-171450">
              <a:lnSpc>
                <a:spcPct val="150000"/>
              </a:lnSpc>
            </a:pPr>
            <a:r>
              <a:rPr lang="en-US" sz="1400"/>
              <a:t>If you have speakers, ask them if they would like to acknowledge what territory they are speaking from or live in.</a:t>
            </a:r>
          </a:p>
        </p:txBody>
      </p:sp>
    </p:spTree>
    <p:extLst>
      <p:ext uri="{BB962C8B-B14F-4D97-AF65-F5344CB8AC3E}">
        <p14:creationId xmlns:p14="http://schemas.microsoft.com/office/powerpoint/2010/main" val="42238763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CCC68-DBAD-B27C-E244-70388B2315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467610-666F-CF52-4F07-82C4A13E23E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82E28E8-5BE2-9BC9-2893-ACCAB0532B36}"/>
              </a:ext>
            </a:extLst>
          </p:cNvPr>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i="0" dirty="0">
                <a:solidFill>
                  <a:srgbClr val="1F2225"/>
                </a:solidFill>
                <a:effectLst/>
                <a:latin typeface="Century Gothic" panose="020B0502020202020204" pitchFamily="34" charset="0"/>
              </a:rPr>
              <a:t>We launched a new course, Educators Supporting Military-Connected Children!</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b="0" i="0" dirty="0">
                <a:solidFill>
                  <a:srgbClr val="414141"/>
                </a:solidFill>
                <a:effectLst/>
                <a:latin typeface="Montserrat" panose="00000500000000000000" pitchFamily="2" charset="0"/>
              </a:rPr>
              <a:t>This course is specifically designed for teachers, early childhood educators, and care providers working with military-connected children.</a:t>
            </a:r>
            <a:endParaRPr lang="en-US" sz="1100" dirty="0">
              <a:latin typeface="Century Gothic" panose="020B0502020202020204" pitchFamily="34" charset="0"/>
              <a:ea typeface="+mn-lt"/>
              <a:cs typeface="Arial"/>
            </a:endParaRPr>
          </a:p>
          <a:p>
            <a:r>
              <a:rPr lang="en-US" b="0" i="0" dirty="0">
                <a:solidFill>
                  <a:srgbClr val="414141"/>
                </a:solidFill>
                <a:effectLst/>
                <a:latin typeface="Montserrat" panose="00000500000000000000" pitchFamily="2" charset="0"/>
              </a:rPr>
              <a:t>It is module-based learning and free to enroll! It aims t</a:t>
            </a:r>
            <a:r>
              <a:rPr lang="en-US" sz="1100" b="0" i="0" dirty="0">
                <a:solidFill>
                  <a:srgbClr val="1F2225"/>
                </a:solidFill>
                <a:effectLst/>
                <a:latin typeface="Century Gothic" panose="020B0502020202020204" pitchFamily="34" charset="0"/>
              </a:rPr>
              <a:t>o equip educators with the necessary tools to understand the unique lifestyle of military-connected children and its effect on their academic journey.</a:t>
            </a:r>
          </a:p>
          <a:p>
            <a:r>
              <a:rPr lang="en-US" sz="1100" b="0" i="0" dirty="0">
                <a:solidFill>
                  <a:srgbClr val="1F2225"/>
                </a:solidFill>
                <a:effectLst/>
                <a:latin typeface="Century Gothic" panose="020B0502020202020204" pitchFamily="34" charset="0"/>
              </a:rPr>
              <a:t>We have started to promote this resource to schools in our region.</a:t>
            </a:r>
          </a:p>
          <a:p>
            <a:r>
              <a:rPr lang="en-US" sz="1100" b="0" i="0" dirty="0">
                <a:solidFill>
                  <a:srgbClr val="1F2225"/>
                </a:solidFill>
                <a:effectLst/>
                <a:latin typeface="Century Gothic" panose="020B0502020202020204" pitchFamily="34" charset="0"/>
              </a:rPr>
              <a:t>If you would like us to share this resource with your child’s school, please let us know! </a:t>
            </a:r>
          </a:p>
          <a:p>
            <a:endParaRPr lang="en-US" sz="1100" b="0" i="0" dirty="0">
              <a:solidFill>
                <a:srgbClr val="1F2225"/>
              </a:solidFill>
              <a:effectLst/>
              <a:latin typeface="Century Gothic" panose="020B0502020202020204" pitchFamily="34" charset="0"/>
            </a:endParaRPr>
          </a:p>
          <a:p>
            <a:pPr marL="139700" indent="0">
              <a:buNone/>
            </a:pPr>
            <a:r>
              <a:rPr lang="en-US" b="0" i="0" dirty="0">
                <a:solidFill>
                  <a:srgbClr val="1F2225"/>
                </a:solidFill>
                <a:effectLst/>
                <a:latin typeface="Montserrat" panose="00000500000000000000" pitchFamily="2" charset="0"/>
              </a:rPr>
              <a:t>Our School Outreach Team builds collaborative relationships with schools, students, and families to ensure that military connected children have the opportunity to thrive both academically and socially. We offer in-service sessions and resources! We are currently reaching 16 school’s (5 are French)</a:t>
            </a:r>
          </a:p>
        </p:txBody>
      </p:sp>
    </p:spTree>
    <p:extLst>
      <p:ext uri="{BB962C8B-B14F-4D97-AF65-F5344CB8AC3E}">
        <p14:creationId xmlns:p14="http://schemas.microsoft.com/office/powerpoint/2010/main" val="11052972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We have launched a community pantry initiative to meet the demand for food insecurity. </a:t>
            </a:r>
          </a:p>
          <a:p>
            <a:pPr marL="171450" indent="-171450">
              <a:buFont typeface="Arial"/>
              <a:buChar char="•"/>
            </a:pPr>
            <a:r>
              <a:rPr lang="en-US" dirty="0"/>
              <a:t>Completely anonymous. </a:t>
            </a:r>
          </a:p>
          <a:p>
            <a:pPr marL="171450" indent="-171450">
              <a:buFont typeface="Arial"/>
              <a:buChar char="•"/>
            </a:pPr>
            <a:r>
              <a:rPr lang="en-US" dirty="0"/>
              <a:t>Serves around 1-3 individuals daily. </a:t>
            </a:r>
          </a:p>
          <a:p>
            <a:pPr marL="171450" indent="-171450">
              <a:buFont typeface="Arial"/>
              <a:buChar char="•"/>
            </a:pPr>
            <a:r>
              <a:rPr lang="en-US" dirty="0"/>
              <a:t>Food donations are welcome drop off with the admin team at either location.</a:t>
            </a:r>
          </a:p>
          <a:p>
            <a:pPr marL="171450" indent="-171450">
              <a:buFont typeface="Arial"/>
              <a:buChar char="•"/>
            </a:pPr>
            <a:r>
              <a:rPr lang="en-US" dirty="0"/>
              <a:t>Available in Shearwater through the Language Training Centre doors or our Halifax site. Follow the signage on the floor.</a:t>
            </a:r>
          </a:p>
          <a:p>
            <a:pPr marL="171450" indent="-171450">
              <a:buFont typeface="Arial"/>
              <a:buChar char="•"/>
            </a:pPr>
            <a:endParaRPr lang="en-US"/>
          </a:p>
        </p:txBody>
      </p:sp>
    </p:spTree>
    <p:extLst>
      <p:ext uri="{BB962C8B-B14F-4D97-AF65-F5344CB8AC3E}">
        <p14:creationId xmlns:p14="http://schemas.microsoft.com/office/powerpoint/2010/main" val="20771141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r>
              <a:rPr lang="en-US" dirty="0"/>
              <a:t>Occasional &amp; Respite Care is available Tues – Friday mornings and some Saturdays. </a:t>
            </a:r>
          </a:p>
          <a:p>
            <a:pPr marL="171450" indent="-171450"/>
            <a:r>
              <a:rPr lang="en-US" dirty="0"/>
              <a:t>The service rotates between Halifax and Shearwater. </a:t>
            </a:r>
          </a:p>
          <a:p>
            <a:pPr marL="171450" indent="-171450"/>
            <a:r>
              <a:rPr lang="en-US" dirty="0"/>
              <a:t>Children and infants ages eight months up to 12 years of age</a:t>
            </a:r>
          </a:p>
          <a:p>
            <a:pPr marL="171450" indent="-171450"/>
            <a:r>
              <a:rPr lang="en-US" dirty="0"/>
              <a:t>$20.00 for four hour sessions per child. </a:t>
            </a:r>
          </a:p>
          <a:p>
            <a:pPr marL="171450" indent="-171450"/>
            <a:r>
              <a:rPr lang="en-US" dirty="0"/>
              <a:t>Can be accessed for self care or during relocations, transitions and absences. </a:t>
            </a:r>
          </a:p>
          <a:p>
            <a:pPr marL="171450" indent="-171450"/>
            <a:r>
              <a:rPr lang="en-US" dirty="0"/>
              <a:t>Program is funded by RBC Foundation and other community donations</a:t>
            </a:r>
          </a:p>
        </p:txBody>
      </p:sp>
    </p:spTree>
    <p:extLst>
      <p:ext uri="{BB962C8B-B14F-4D97-AF65-F5344CB8AC3E}">
        <p14:creationId xmlns:p14="http://schemas.microsoft.com/office/powerpoint/2010/main" val="36026961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r>
              <a:rPr lang="en-US" sz="1400" b="1" dirty="0"/>
              <a:t>Follow us in some way, whether it's on social media, signing up for our newsletter, or visiting our website AND</a:t>
            </a:r>
            <a:endParaRPr lang="en-US" sz="1400" dirty="0"/>
          </a:p>
          <a:p>
            <a:pPr marL="139700" indent="0">
              <a:buNone/>
            </a:pPr>
            <a:r>
              <a:rPr lang="en-US" sz="1400" dirty="0"/>
              <a:t>Encourage your family members to do the same </a:t>
            </a:r>
          </a:p>
          <a:p>
            <a:pPr marL="139700" indent="0">
              <a:buNone/>
            </a:pPr>
            <a:endParaRPr lang="en-US" sz="1400" dirty="0"/>
          </a:p>
          <a:p>
            <a:pPr marL="139700" indent="0">
              <a:buNone/>
            </a:pPr>
            <a:r>
              <a:rPr lang="en-US" sz="1400" dirty="0"/>
              <a:t>Suggestion: snap a picture send to your family member or share the QR code with them</a:t>
            </a:r>
          </a:p>
          <a:p>
            <a:pPr marL="139700" indent="0">
              <a:buNone/>
            </a:pPr>
            <a:r>
              <a:rPr lang="en-US" sz="1400" dirty="0"/>
              <a:t> </a:t>
            </a:r>
          </a:p>
          <a:p>
            <a:r>
              <a:rPr lang="en-US" sz="1400" dirty="0"/>
              <a:t>Time for questions! </a:t>
            </a:r>
          </a:p>
          <a:p>
            <a:r>
              <a:rPr lang="en-US" sz="1400" dirty="0"/>
              <a:t>Does anyone want to share something they learned today?</a:t>
            </a:r>
          </a:p>
        </p:txBody>
      </p:sp>
    </p:spTree>
    <p:extLst>
      <p:ext uri="{BB962C8B-B14F-4D97-AF65-F5344CB8AC3E}">
        <p14:creationId xmlns:p14="http://schemas.microsoft.com/office/powerpoint/2010/main" val="3987053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25450" indent="-285750" algn="l">
              <a:lnSpc>
                <a:spcPct val="150000"/>
              </a:lnSpc>
            </a:pPr>
            <a:r>
              <a:rPr lang="en-US" sz="1400" b="0" i="0">
                <a:effectLst/>
              </a:rPr>
              <a:t>Our purpose is simple: to strengthen the well-being of all those who share the unique experience of military life.</a:t>
            </a:r>
            <a:endParaRPr lang="en-US"/>
          </a:p>
          <a:p>
            <a:pPr marL="425450" indent="-285750">
              <a:lnSpc>
                <a:spcPct val="150000"/>
              </a:lnSpc>
            </a:pPr>
            <a:r>
              <a:rPr lang="en-US" sz="1400" b="0" i="0">
                <a:effectLst/>
              </a:rPr>
              <a:t>We are responsive to the ever-changing challenges and needs of military families</a:t>
            </a:r>
            <a:endParaRPr lang="en-US" sz="1400"/>
          </a:p>
        </p:txBody>
      </p:sp>
    </p:spTree>
    <p:extLst>
      <p:ext uri="{BB962C8B-B14F-4D97-AF65-F5344CB8AC3E}">
        <p14:creationId xmlns:p14="http://schemas.microsoft.com/office/powerpoint/2010/main" val="3298424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Font typeface="Arial" panose="020B0604020202020204" pitchFamily="34" charset="0"/>
              <a:buChar char="●"/>
            </a:pPr>
            <a:r>
              <a:rPr lang="en-US" sz="1400"/>
              <a:t>The Halifax and Region MFRC was established </a:t>
            </a:r>
            <a:r>
              <a:rPr lang="en-US" sz="1400" b="0" i="0">
                <a:effectLst/>
              </a:rPr>
              <a:t>in 1986 as a non-profit organization</a:t>
            </a:r>
            <a:r>
              <a:rPr lang="en-US" sz="1400"/>
              <a:t> </a:t>
            </a:r>
            <a:endParaRPr lang="en-US" sz="1400" b="0" i="0">
              <a:effectLst/>
            </a:endParaRPr>
          </a:p>
          <a:p>
            <a:pPr>
              <a:buFont typeface="Arial" panose="020B0604020202020204" pitchFamily="34" charset="0"/>
              <a:buChar char="●"/>
            </a:pPr>
            <a:r>
              <a:rPr lang="en-US" sz="1400"/>
              <a:t>We are one </a:t>
            </a:r>
            <a:r>
              <a:rPr lang="en-US" sz="1400" b="0" i="0">
                <a:effectLst/>
              </a:rPr>
              <a:t>of </a:t>
            </a:r>
            <a:r>
              <a:rPr lang="en-US" sz="1400"/>
              <a:t>32 </a:t>
            </a:r>
            <a:r>
              <a:rPr lang="en-US" sz="1400" b="0" i="0">
                <a:effectLst/>
              </a:rPr>
              <a:t>MFRCs in Canada</a:t>
            </a:r>
            <a:r>
              <a:rPr lang="en-US" sz="1400"/>
              <a:t>, serving one of the largest military bases in the country</a:t>
            </a:r>
            <a:r>
              <a:rPr lang="en-US" sz="1400" b="0" i="0">
                <a:effectLst/>
              </a:rPr>
              <a:t>.</a:t>
            </a:r>
            <a:r>
              <a:rPr lang="en-US" sz="1400"/>
              <a:t> </a:t>
            </a:r>
          </a:p>
          <a:p>
            <a:pPr>
              <a:buFont typeface="Arial" panose="020B0604020202020204" pitchFamily="34" charset="0"/>
              <a:buChar char="●"/>
            </a:pPr>
            <a:r>
              <a:rPr lang="en-US" sz="1400"/>
              <a:t>We understand </a:t>
            </a:r>
            <a:r>
              <a:rPr lang="en-US" sz="1400" b="0" i="0">
                <a:effectLst/>
              </a:rPr>
              <a:t>the military lifestyle because many of our staff members have lived it</a:t>
            </a:r>
            <a:r>
              <a:rPr lang="en-US" sz="1400"/>
              <a:t>. Many of our staff members have served, been the children of serving members or as spouses of the military</a:t>
            </a:r>
          </a:p>
          <a:p>
            <a:pPr>
              <a:buFont typeface="Arial" panose="020B0604020202020204" pitchFamily="34" charset="0"/>
              <a:buChar char="●"/>
            </a:pPr>
            <a:r>
              <a:rPr lang="en-US" sz="1400"/>
              <a:t>Our team has a long history of established relationships in the community</a:t>
            </a:r>
          </a:p>
          <a:p>
            <a:pPr>
              <a:buFont typeface="Arial" panose="020B0604020202020204" pitchFamily="34" charset="0"/>
              <a:buChar char="●"/>
            </a:pPr>
            <a:r>
              <a:rPr lang="en-US" sz="1400" b="0" i="0">
                <a:effectLst/>
              </a:rPr>
              <a:t>Our Board of Directors is comprised of </a:t>
            </a:r>
            <a:r>
              <a:rPr lang="en-US" sz="1400"/>
              <a:t>a minimum of 51</a:t>
            </a:r>
            <a:r>
              <a:rPr lang="en-US" sz="1400" b="0" i="0">
                <a:effectLst/>
              </a:rPr>
              <a:t>% </a:t>
            </a:r>
            <a:r>
              <a:rPr lang="en-US" sz="1400"/>
              <a:t>military family</a:t>
            </a:r>
            <a:r>
              <a:rPr lang="en-US" sz="1400" b="0" i="0">
                <a:effectLst/>
              </a:rPr>
              <a:t> members</a:t>
            </a:r>
          </a:p>
          <a:p>
            <a:pPr algn="l">
              <a:buFont typeface="Arial" panose="020B0604020202020204" pitchFamily="34" charset="0"/>
              <a:buChar char="●"/>
            </a:pPr>
            <a:r>
              <a:rPr lang="en-US" sz="1400" b="0" i="0">
                <a:effectLst/>
              </a:rPr>
              <a:t>We have professionally trained subject matter experts, like our Registered Social Workers and a Certified Career Development Professional</a:t>
            </a:r>
          </a:p>
          <a:p>
            <a:pPr algn="l">
              <a:buFont typeface="Arial" panose="020B0604020202020204" pitchFamily="34" charset="0"/>
              <a:buChar char="●"/>
            </a:pPr>
            <a:r>
              <a:rPr lang="en-US" sz="1400" b="0" i="0" u="sng">
                <a:effectLst/>
              </a:rPr>
              <a:t>Our services are confidential, we do not report to the Chain of Command.</a:t>
            </a:r>
            <a:r>
              <a:rPr lang="en-US" sz="1400" b="0" i="0">
                <a:effectLst/>
              </a:rPr>
              <a:t>   </a:t>
            </a:r>
          </a:p>
          <a:p>
            <a:pPr>
              <a:buFont typeface="Arial" panose="020B0604020202020204" pitchFamily="34" charset="0"/>
              <a:buChar char="●"/>
            </a:pPr>
            <a:r>
              <a:rPr lang="en-US" sz="1400" b="0" i="0">
                <a:effectLst/>
              </a:rPr>
              <a:t>Each MFRC offers core services</a:t>
            </a:r>
            <a:r>
              <a:rPr lang="en-US" sz="1400"/>
              <a:t>, but what we offer and how it is offered may be different depending on the community needs.</a:t>
            </a:r>
            <a:r>
              <a:rPr lang="en-US" sz="1400" b="0" i="0">
                <a:effectLst/>
              </a:rPr>
              <a:t> MFRCs will navigate and support families to connect to services that best </a:t>
            </a:r>
            <a:r>
              <a:rPr lang="en-US" sz="1400"/>
              <a:t>meet </a:t>
            </a:r>
            <a:r>
              <a:rPr lang="en-US" sz="1400" b="0" i="0">
                <a:effectLst/>
              </a:rPr>
              <a:t>their needs and will not duplicate existing services already available in the community.</a:t>
            </a:r>
            <a:r>
              <a:rPr lang="en-US" sz="1400"/>
              <a:t> </a:t>
            </a:r>
          </a:p>
          <a:p>
            <a:pPr>
              <a:buFont typeface="Arial" panose="020B0604020202020204" pitchFamily="34" charset="0"/>
              <a:buChar char="●"/>
            </a:pPr>
            <a:r>
              <a:rPr lang="en-US" sz="1400"/>
              <a:t>We are the only MFRC with a 24hr information line and </a:t>
            </a:r>
            <a:r>
              <a:rPr lang="en-US" sz="1400" b="0" i="0">
                <a:effectLst/>
              </a:rPr>
              <a:t>on-site Padre</a:t>
            </a:r>
            <a:endParaRPr lang="en-US" sz="1400"/>
          </a:p>
        </p:txBody>
      </p:sp>
    </p:spTree>
    <p:extLst>
      <p:ext uri="{BB962C8B-B14F-4D97-AF65-F5344CB8AC3E}">
        <p14:creationId xmlns:p14="http://schemas.microsoft.com/office/powerpoint/2010/main" val="2648476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400" dirty="0"/>
              <a:t>We serve Central and North Eastern Nova Scotia with facilities located in Halifax (Windsor Park) and Shearwater (12 Wing)</a:t>
            </a:r>
          </a:p>
          <a:p>
            <a:r>
              <a:rPr lang="en-US" sz="1400" dirty="0"/>
              <a:t>Services are offered in-person, virtually and over the phone</a:t>
            </a:r>
          </a:p>
        </p:txBody>
      </p:sp>
    </p:spTree>
    <p:extLst>
      <p:ext uri="{BB962C8B-B14F-4D97-AF65-F5344CB8AC3E}">
        <p14:creationId xmlns:p14="http://schemas.microsoft.com/office/powerpoint/2010/main" val="3438246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indent="-171450"/>
            <a:r>
              <a:rPr lang="en-US" sz="1400"/>
              <a:t>There are three unique family journey characteristics that Military and Veteran families commonly face. Relocation, absences and transitions. </a:t>
            </a:r>
          </a:p>
          <a:p>
            <a:pPr marL="171450" indent="-171450"/>
            <a:r>
              <a:rPr lang="en-US" sz="1400"/>
              <a:t>From recruitment through training and temporary duty, through postings and deployments, and finally through to release we are here as navigators to help families find their way and to feel prepared along their journey. </a:t>
            </a:r>
          </a:p>
          <a:p>
            <a:pPr marL="171450" indent="-171450"/>
            <a:r>
              <a:rPr lang="en-US" sz="1400"/>
              <a:t>Halifax and Region has a high operational tempo impacting a large number of families, deployment support can be accessed whenever the member is away, this could be for training, a course, overseas mission, IR etc.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Font typeface="Arial" panose="020B0604020202020204" pitchFamily="34" charset="0"/>
              <a:buNone/>
            </a:pPr>
            <a:r>
              <a:rPr lang="en-US" sz="1400" b="0" i="0" dirty="0">
                <a:effectLst/>
              </a:rPr>
              <a:t>We recognize each family has their own unique situation and experience, and therefore need access to services that address their individual circumstances.  </a:t>
            </a:r>
          </a:p>
          <a:p>
            <a:pPr>
              <a:buFont typeface="Arial" panose="020B0604020202020204" pitchFamily="34" charset="0"/>
              <a:buChar char="●"/>
            </a:pPr>
            <a:r>
              <a:rPr lang="en-US" sz="1400" b="0" i="0" dirty="0">
                <a:effectLst/>
              </a:rPr>
              <a:t>We define family as: the CAF member and </a:t>
            </a:r>
            <a:r>
              <a:rPr lang="en-US" sz="1400" dirty="0"/>
              <a:t>anyone of significance</a:t>
            </a:r>
            <a:r>
              <a:rPr lang="en-US" sz="1400" b="0" i="0" dirty="0">
                <a:effectLst/>
              </a:rPr>
              <a:t>: spouse, partner, children, parents, relatives, and anyone they consider family to be.</a:t>
            </a:r>
          </a:p>
          <a:p>
            <a:pPr>
              <a:buFont typeface="Arial" panose="020B0604020202020204" pitchFamily="34" charset="0"/>
              <a:buChar char="●"/>
            </a:pPr>
            <a:r>
              <a:rPr lang="en-US" sz="1400" dirty="0"/>
              <a:t>We </a:t>
            </a:r>
            <a:r>
              <a:rPr lang="en-US" sz="1400" dirty="0" err="1"/>
              <a:t>honour</a:t>
            </a:r>
            <a:r>
              <a:rPr lang="en-US" sz="1400" dirty="0"/>
              <a:t> the diversity of families</a:t>
            </a:r>
          </a:p>
          <a:p>
            <a:pPr>
              <a:buFont typeface="Arial" panose="020B0604020202020204" pitchFamily="34" charset="0"/>
              <a:buChar char="●"/>
            </a:pPr>
            <a:r>
              <a:rPr lang="en-US" sz="1400" b="0" i="0" dirty="0">
                <a:effectLst/>
              </a:rPr>
              <a:t>The H&amp;R MFRC serves all 3 elements (Air Force, Army and Navy), Regular Force, reservists, medically releasing members and medically-released Veterans.</a:t>
            </a:r>
            <a:endParaRPr lang="en-US" sz="1400" dirty="0"/>
          </a:p>
          <a:p>
            <a:pPr>
              <a:buFont typeface="Arial" panose="020B0604020202020204" pitchFamily="34" charset="0"/>
              <a:buChar char="●"/>
            </a:pPr>
            <a:r>
              <a:rPr lang="en-US" sz="1400" dirty="0"/>
              <a:t>Services </a:t>
            </a:r>
            <a:r>
              <a:rPr lang="en-US" sz="1400" b="0" i="0" dirty="0">
                <a:effectLst/>
              </a:rPr>
              <a:t>for families</a:t>
            </a:r>
            <a:r>
              <a:rPr lang="en-US" sz="1400" dirty="0"/>
              <a:t> may have different eligibility requirements to support those who are most directly affected by military life</a:t>
            </a:r>
            <a:r>
              <a:rPr lang="en-US" sz="1400" b="0" i="0" dirty="0">
                <a:effectLst/>
              </a:rPr>
              <a:t>.</a:t>
            </a:r>
            <a:endParaRPr lang="en-US" sz="1400" b="0" i="0" dirty="0"/>
          </a:p>
          <a:p>
            <a:pPr>
              <a:buFont typeface="Arial" panose="020B0604020202020204" pitchFamily="34" charset="0"/>
              <a:buChar char="●"/>
            </a:pPr>
            <a:r>
              <a:rPr lang="en-US" sz="1400" dirty="0">
                <a:highlight>
                  <a:srgbClr val="FFFF00"/>
                </a:highlight>
              </a:rPr>
              <a:t>If you are not sure if your family member qualifies for something – </a:t>
            </a:r>
            <a:r>
              <a:rPr lang="en-US" sz="1400" b="1" dirty="0">
                <a:highlight>
                  <a:srgbClr val="FFFF00"/>
                </a:highlight>
              </a:rPr>
              <a:t>just ask us! </a:t>
            </a:r>
            <a:r>
              <a:rPr lang="en-US" sz="1400" dirty="0">
                <a:highlight>
                  <a:srgbClr val="FFFF00"/>
                </a:highlight>
              </a:rPr>
              <a:t>We're here to help your family find or access support</a:t>
            </a:r>
          </a:p>
        </p:txBody>
      </p:sp>
    </p:spTree>
    <p:extLst>
      <p:ext uri="{BB962C8B-B14F-4D97-AF65-F5344CB8AC3E}">
        <p14:creationId xmlns:p14="http://schemas.microsoft.com/office/powerpoint/2010/main" val="1062214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400"/>
              <a:t>Now that we have an understanding of what we mean by family, here’s how we approach our work to supporting families who live the military lifestyle</a:t>
            </a:r>
          </a:p>
          <a:p>
            <a:r>
              <a:rPr lang="en-US" sz="1400"/>
              <a:t>Military and Veteran families are unique, each with different needs and strengths. </a:t>
            </a:r>
          </a:p>
          <a:p>
            <a:r>
              <a:rPr lang="en-US" sz="1400"/>
              <a:t>We take a family-</a:t>
            </a:r>
            <a:r>
              <a:rPr lang="en-US" sz="1400" err="1"/>
              <a:t>centred</a:t>
            </a:r>
            <a:r>
              <a:rPr lang="en-US" sz="1400"/>
              <a:t> approach to service delivery that recognizes the complex and ever-changing needs of families. We strive to operate with a high degree of flexibility and responsiveness.</a:t>
            </a:r>
          </a:p>
          <a:p>
            <a:r>
              <a:rPr lang="en-US" sz="1400"/>
              <a:t>Our programs and services encourage family-to-family support and connections with one another. </a:t>
            </a:r>
          </a:p>
          <a:p>
            <a:r>
              <a:rPr lang="en-US" sz="1400"/>
              <a:t>When appropriate, we refer to supports and services in the larger community.</a:t>
            </a:r>
          </a:p>
        </p:txBody>
      </p:sp>
    </p:spTree>
    <p:extLst>
      <p:ext uri="{BB962C8B-B14F-4D97-AF65-F5344CB8AC3E}">
        <p14:creationId xmlns:p14="http://schemas.microsoft.com/office/powerpoint/2010/main" val="3608400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r>
              <a:rPr lang="en-US" sz="1400" dirty="0"/>
              <a:t>Our programs and services use an evidence-based approach </a:t>
            </a:r>
          </a:p>
          <a:p>
            <a:pPr marL="171450" indent="-171450"/>
            <a:r>
              <a:rPr lang="en-US" sz="1400" dirty="0"/>
              <a:t>We seek input from families by formal and </a:t>
            </a:r>
            <a:r>
              <a:rPr lang="en-US" sz="1400" b="1" dirty="0"/>
              <a:t>informal surveys, questions, and general feedback</a:t>
            </a:r>
            <a:r>
              <a:rPr lang="en-US" sz="1400" dirty="0"/>
              <a:t>. We follow trends and use the latest research in family support</a:t>
            </a:r>
          </a:p>
          <a:p>
            <a:pPr marL="171450" indent="-171450"/>
            <a:r>
              <a:rPr lang="en-US" sz="1400" dirty="0"/>
              <a:t>We analyze it and use it to help shape how and what we offer. </a:t>
            </a:r>
          </a:p>
          <a:p>
            <a:pPr marL="171450" indent="-171450"/>
            <a:r>
              <a:rPr lang="en-US" sz="1400" dirty="0"/>
              <a:t>Some examples include: Canadian Institute for Military &amp; Veteran Health Research, Military Family Services studies, The Quality of Life Survey, the Community Needs Assessments </a:t>
            </a:r>
          </a:p>
          <a:p>
            <a:pPr marL="171450" indent="-171450"/>
            <a:r>
              <a:rPr lang="en-US" sz="1400" dirty="0"/>
              <a:t>When you participate in military family research you have the potential to influence service changes and funding.  </a:t>
            </a:r>
          </a:p>
          <a:p>
            <a:pPr marL="171450" indent="-171450"/>
            <a:r>
              <a:rPr lang="en-US" sz="1400" dirty="0"/>
              <a:t>Feedback received has helped evolve services, such as Spousal Employment, Mental Health, Maple Virtual Health, support through the release process, and more. </a:t>
            </a:r>
          </a:p>
        </p:txBody>
      </p:sp>
    </p:spTree>
    <p:extLst>
      <p:ext uri="{BB962C8B-B14F-4D97-AF65-F5344CB8AC3E}">
        <p14:creationId xmlns:p14="http://schemas.microsoft.com/office/powerpoint/2010/main" val="3939513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3FCB2-B5A8-44CF-908D-A0F73FE5737F}"/>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068D72-D4D3-4EB2-8367-BD7E372F89CD}"/>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70C429-6981-4F48-95DF-272DC635DD60}"/>
              </a:ext>
            </a:extLst>
          </p:cNvPr>
          <p:cNvSpPr>
            <a:spLocks noGrp="1"/>
          </p:cNvSpPr>
          <p:nvPr>
            <p:ph type="dt" sz="half" idx="10"/>
          </p:nvPr>
        </p:nvSpPr>
        <p:spPr/>
        <p:txBody>
          <a:bodyPr/>
          <a:lstStyle/>
          <a:p>
            <a:fld id="{076073BF-9965-43E8-865E-BC188359C6E2}" type="datetimeFigureOut">
              <a:rPr lang="en-US" smtClean="0"/>
              <a:t>4/14/2025</a:t>
            </a:fld>
            <a:endParaRPr lang="en-US"/>
          </a:p>
        </p:txBody>
      </p:sp>
      <p:sp>
        <p:nvSpPr>
          <p:cNvPr id="5" name="Footer Placeholder 4">
            <a:extLst>
              <a:ext uri="{FF2B5EF4-FFF2-40B4-BE49-F238E27FC236}">
                <a16:creationId xmlns:a16="http://schemas.microsoft.com/office/drawing/2014/main" id="{65800D40-C1CD-42A1-B7D9-308002EA92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9FDA14-7C29-4C71-89A8-5E61807C63CF}"/>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263080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976CA-08ED-4A86-A2C4-C2BDFC5F4D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30AAA9-B6C4-4944-ADFB-A2458C1FC2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AA1E9F-7D46-4B78-8EB2-D49315BC8A44}"/>
              </a:ext>
            </a:extLst>
          </p:cNvPr>
          <p:cNvSpPr>
            <a:spLocks noGrp="1"/>
          </p:cNvSpPr>
          <p:nvPr>
            <p:ph type="dt" sz="half" idx="10"/>
          </p:nvPr>
        </p:nvSpPr>
        <p:spPr/>
        <p:txBody>
          <a:bodyPr/>
          <a:lstStyle/>
          <a:p>
            <a:fld id="{076073BF-9965-43E8-865E-BC188359C6E2}" type="datetimeFigureOut">
              <a:rPr lang="en-US" smtClean="0"/>
              <a:t>4/14/2025</a:t>
            </a:fld>
            <a:endParaRPr lang="en-US"/>
          </a:p>
        </p:txBody>
      </p:sp>
      <p:sp>
        <p:nvSpPr>
          <p:cNvPr id="5" name="Footer Placeholder 4">
            <a:extLst>
              <a:ext uri="{FF2B5EF4-FFF2-40B4-BE49-F238E27FC236}">
                <a16:creationId xmlns:a16="http://schemas.microsoft.com/office/drawing/2014/main" id="{C5B7A5BC-936E-46CB-B8F3-48E885D1FB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E21C80-E859-42A1-96DD-2226B9682519}"/>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4240659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526586-FC2A-420D-9C19-B55EB29AA432}"/>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FBDFE4-CC26-41B0-A1E0-984150A889B8}"/>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A6F09C-C308-4BE1-81E4-A5031E19C89C}"/>
              </a:ext>
            </a:extLst>
          </p:cNvPr>
          <p:cNvSpPr>
            <a:spLocks noGrp="1"/>
          </p:cNvSpPr>
          <p:nvPr>
            <p:ph type="dt" sz="half" idx="10"/>
          </p:nvPr>
        </p:nvSpPr>
        <p:spPr/>
        <p:txBody>
          <a:bodyPr/>
          <a:lstStyle/>
          <a:p>
            <a:fld id="{076073BF-9965-43E8-865E-BC188359C6E2}" type="datetimeFigureOut">
              <a:rPr lang="en-US" smtClean="0"/>
              <a:t>4/14/2025</a:t>
            </a:fld>
            <a:endParaRPr lang="en-US"/>
          </a:p>
        </p:txBody>
      </p:sp>
      <p:sp>
        <p:nvSpPr>
          <p:cNvPr id="5" name="Footer Placeholder 4">
            <a:extLst>
              <a:ext uri="{FF2B5EF4-FFF2-40B4-BE49-F238E27FC236}">
                <a16:creationId xmlns:a16="http://schemas.microsoft.com/office/drawing/2014/main" id="{DF7ADDBB-6F3E-4B06-9F29-A3DFC4F621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655FC9-8ACB-4D61-8597-CB9CA7DA00E9}"/>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2130773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bg>
      <p:bgPr>
        <a:gradFill>
          <a:gsLst>
            <a:gs pos="75000">
              <a:srgbClr val="9E1D23"/>
            </a:gs>
            <a:gs pos="50000">
              <a:srgbClr val="711011"/>
            </a:gs>
            <a:gs pos="0">
              <a:srgbClr val="2D1312"/>
            </a:gs>
            <a:gs pos="100000">
              <a:srgbClr val="D4232C"/>
            </a:gs>
          </a:gsLst>
          <a:path path="circle">
            <a:fillToRect l="100000" t="100000"/>
          </a:path>
          <a:tileRect r="-100000" b="-100000"/>
        </a:gradFill>
        <a:effectLst/>
      </p:bgPr>
    </p:bg>
    <p:spTree>
      <p:nvGrpSpPr>
        <p:cNvPr id="1" name="Shape 9"/>
        <p:cNvGrpSpPr/>
        <p:nvPr/>
      </p:nvGrpSpPr>
      <p:grpSpPr>
        <a:xfrm>
          <a:off x="0" y="0"/>
          <a:ext cx="0" cy="0"/>
          <a:chOff x="0" y="0"/>
          <a:chExt cx="0" cy="0"/>
        </a:xfrm>
      </p:grpSpPr>
      <p:sp>
        <p:nvSpPr>
          <p:cNvPr id="14" name="Google Shape;14;p2"/>
          <p:cNvSpPr txBox="1">
            <a:spLocks noGrp="1"/>
          </p:cNvSpPr>
          <p:nvPr>
            <p:ph type="ctrTitle" hasCustomPrompt="1"/>
          </p:nvPr>
        </p:nvSpPr>
        <p:spPr>
          <a:xfrm>
            <a:off x="685800" y="1771550"/>
            <a:ext cx="7772400" cy="16005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6000"/>
              <a:buNone/>
              <a:defRPr sz="3600" b="1">
                <a:solidFill>
                  <a:schemeClr val="lt1"/>
                </a:solidFill>
                <a:latin typeface="Century Gothic" panose="020B0502020202020204" pitchFamily="34" charset="0"/>
              </a:defRPr>
            </a:lvl1pPr>
            <a:lvl2pPr lvl="1" rtl="0">
              <a:spcBef>
                <a:spcPts val="0"/>
              </a:spcBef>
              <a:spcAft>
                <a:spcPts val="0"/>
              </a:spcAft>
              <a:buClr>
                <a:schemeClr val="lt1"/>
              </a:buClr>
              <a:buSzPts val="6000"/>
              <a:buNone/>
              <a:defRPr sz="6000">
                <a:solidFill>
                  <a:schemeClr val="lt1"/>
                </a:solidFill>
              </a:defRPr>
            </a:lvl2pPr>
            <a:lvl3pPr lvl="2" rtl="0">
              <a:spcBef>
                <a:spcPts val="0"/>
              </a:spcBef>
              <a:spcAft>
                <a:spcPts val="0"/>
              </a:spcAft>
              <a:buClr>
                <a:schemeClr val="lt1"/>
              </a:buClr>
              <a:buSzPts val="6000"/>
              <a:buNone/>
              <a:defRPr sz="6000">
                <a:solidFill>
                  <a:schemeClr val="lt1"/>
                </a:solidFill>
              </a:defRPr>
            </a:lvl3pPr>
            <a:lvl4pPr lvl="3" rtl="0">
              <a:spcBef>
                <a:spcPts val="0"/>
              </a:spcBef>
              <a:spcAft>
                <a:spcPts val="0"/>
              </a:spcAft>
              <a:buClr>
                <a:schemeClr val="lt1"/>
              </a:buClr>
              <a:buSzPts val="6000"/>
              <a:buNone/>
              <a:defRPr sz="6000">
                <a:solidFill>
                  <a:schemeClr val="lt1"/>
                </a:solidFill>
              </a:defRPr>
            </a:lvl4pPr>
            <a:lvl5pPr lvl="4" rtl="0">
              <a:spcBef>
                <a:spcPts val="0"/>
              </a:spcBef>
              <a:spcAft>
                <a:spcPts val="0"/>
              </a:spcAft>
              <a:buClr>
                <a:schemeClr val="lt1"/>
              </a:buClr>
              <a:buSzPts val="6000"/>
              <a:buNone/>
              <a:defRPr sz="6000">
                <a:solidFill>
                  <a:schemeClr val="lt1"/>
                </a:solidFill>
              </a:defRPr>
            </a:lvl5pPr>
            <a:lvl6pPr lvl="5" rtl="0">
              <a:spcBef>
                <a:spcPts val="0"/>
              </a:spcBef>
              <a:spcAft>
                <a:spcPts val="0"/>
              </a:spcAft>
              <a:buClr>
                <a:schemeClr val="lt1"/>
              </a:buClr>
              <a:buSzPts val="6000"/>
              <a:buNone/>
              <a:defRPr sz="6000">
                <a:solidFill>
                  <a:schemeClr val="lt1"/>
                </a:solidFill>
              </a:defRPr>
            </a:lvl6pPr>
            <a:lvl7pPr lvl="6" rtl="0">
              <a:spcBef>
                <a:spcPts val="0"/>
              </a:spcBef>
              <a:spcAft>
                <a:spcPts val="0"/>
              </a:spcAft>
              <a:buClr>
                <a:schemeClr val="lt1"/>
              </a:buClr>
              <a:buSzPts val="6000"/>
              <a:buNone/>
              <a:defRPr sz="6000">
                <a:solidFill>
                  <a:schemeClr val="lt1"/>
                </a:solidFill>
              </a:defRPr>
            </a:lvl7pPr>
            <a:lvl8pPr lvl="7" rtl="0">
              <a:spcBef>
                <a:spcPts val="0"/>
              </a:spcBef>
              <a:spcAft>
                <a:spcPts val="0"/>
              </a:spcAft>
              <a:buClr>
                <a:schemeClr val="lt1"/>
              </a:buClr>
              <a:buSzPts val="6000"/>
              <a:buNone/>
              <a:defRPr sz="6000">
                <a:solidFill>
                  <a:schemeClr val="lt1"/>
                </a:solidFill>
              </a:defRPr>
            </a:lvl8pPr>
            <a:lvl9pPr lvl="8" rtl="0">
              <a:spcBef>
                <a:spcPts val="0"/>
              </a:spcBef>
              <a:spcAft>
                <a:spcPts val="0"/>
              </a:spcAft>
              <a:buClr>
                <a:schemeClr val="lt1"/>
              </a:buClr>
              <a:buSzPts val="6000"/>
              <a:buNone/>
              <a:defRPr sz="6000">
                <a:solidFill>
                  <a:schemeClr val="lt1"/>
                </a:solidFill>
              </a:defRPr>
            </a:lvl9pPr>
          </a:lstStyle>
          <a:p>
            <a:r>
              <a:rPr lang="en-US"/>
              <a:t>Halifax &amp; Region</a:t>
            </a:r>
            <a:br>
              <a:rPr lang="en-US"/>
            </a:br>
            <a:r>
              <a:rPr lang="en-US"/>
              <a:t>Military Family Resource Centre</a:t>
            </a:r>
            <a:endParaRPr/>
          </a:p>
        </p:txBody>
      </p:sp>
      <p:sp>
        <p:nvSpPr>
          <p:cNvPr id="7" name="Google Shape;14;p2">
            <a:extLst>
              <a:ext uri="{FF2B5EF4-FFF2-40B4-BE49-F238E27FC236}">
                <a16:creationId xmlns:a16="http://schemas.microsoft.com/office/drawing/2014/main" id="{64723C97-C5A9-4B78-B12E-6FC51CBA6D9E}"/>
              </a:ext>
            </a:extLst>
          </p:cNvPr>
          <p:cNvSpPr txBox="1">
            <a:spLocks/>
          </p:cNvSpPr>
          <p:nvPr userDrawn="1"/>
        </p:nvSpPr>
        <p:spPr>
          <a:xfrm>
            <a:off x="685800" y="2536676"/>
            <a:ext cx="7772400" cy="16005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6000"/>
              <a:buFont typeface="Montserrat"/>
              <a:buNone/>
              <a:defRPr sz="3600" b="1" i="0" u="none" strike="noStrike" cap="none">
                <a:solidFill>
                  <a:schemeClr val="lt1"/>
                </a:solidFill>
                <a:latin typeface="Century Gothic" panose="020B0502020202020204" pitchFamily="34" charset="0"/>
                <a:ea typeface="Montserrat"/>
                <a:cs typeface="Montserrat"/>
                <a:sym typeface="Montserrat"/>
              </a:defRPr>
            </a:lvl1pPr>
            <a:lvl2pPr marR="0" lvl="1"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2pPr>
            <a:lvl3pPr marR="0" lvl="2"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3pPr>
            <a:lvl4pPr marR="0" lvl="3"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4pPr>
            <a:lvl5pPr marR="0" lvl="4"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5pPr>
            <a:lvl6pPr marR="0" lvl="5"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6pPr>
            <a:lvl7pPr marR="0" lvl="6"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7pPr>
            <a:lvl8pPr marR="0" lvl="7"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8pPr>
            <a:lvl9pPr marR="0" lvl="8"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9pPr>
          </a:lstStyle>
          <a:p>
            <a:endParaRPr lang="en-US" sz="2800" b="0"/>
          </a:p>
        </p:txBody>
      </p:sp>
    </p:spTree>
    <p:extLst>
      <p:ext uri="{BB962C8B-B14F-4D97-AF65-F5344CB8AC3E}">
        <p14:creationId xmlns:p14="http://schemas.microsoft.com/office/powerpoint/2010/main" val="15326923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type="title" preserve="1">
  <p:cSld name="1_Title">
    <p:bg>
      <p:bgPr>
        <a:gradFill>
          <a:gsLst>
            <a:gs pos="75000">
              <a:srgbClr val="9E1D23"/>
            </a:gs>
            <a:gs pos="50000">
              <a:srgbClr val="711011"/>
            </a:gs>
            <a:gs pos="0">
              <a:srgbClr val="2D1312"/>
            </a:gs>
            <a:gs pos="100000">
              <a:srgbClr val="D4232C"/>
            </a:gs>
          </a:gsLst>
          <a:path path="circle">
            <a:fillToRect l="100000" t="100000"/>
          </a:path>
          <a:tileRect r="-100000" b="-100000"/>
        </a:gradFill>
        <a:effectLst/>
      </p:bgPr>
    </p:bg>
    <p:spTree>
      <p:nvGrpSpPr>
        <p:cNvPr id="1" name="Shape 9"/>
        <p:cNvGrpSpPr/>
        <p:nvPr/>
      </p:nvGrpSpPr>
      <p:grpSpPr>
        <a:xfrm>
          <a:off x="0" y="0"/>
          <a:ext cx="0" cy="0"/>
          <a:chOff x="0" y="0"/>
          <a:chExt cx="0" cy="0"/>
        </a:xfrm>
      </p:grpSpPr>
      <p:sp>
        <p:nvSpPr>
          <p:cNvPr id="14" name="Google Shape;14;p2"/>
          <p:cNvSpPr txBox="1">
            <a:spLocks noGrp="1"/>
          </p:cNvSpPr>
          <p:nvPr>
            <p:ph type="ctrTitle" hasCustomPrompt="1"/>
          </p:nvPr>
        </p:nvSpPr>
        <p:spPr>
          <a:xfrm>
            <a:off x="685800" y="1771550"/>
            <a:ext cx="7772400" cy="16005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6000"/>
              <a:buNone/>
              <a:defRPr sz="3600">
                <a:solidFill>
                  <a:schemeClr val="lt1"/>
                </a:solidFill>
                <a:latin typeface="Century Gothic" panose="020B0502020202020204" pitchFamily="34" charset="0"/>
              </a:defRPr>
            </a:lvl1pPr>
            <a:lvl2pPr lvl="1" rtl="0">
              <a:spcBef>
                <a:spcPts val="0"/>
              </a:spcBef>
              <a:spcAft>
                <a:spcPts val="0"/>
              </a:spcAft>
              <a:buClr>
                <a:schemeClr val="lt1"/>
              </a:buClr>
              <a:buSzPts val="6000"/>
              <a:buNone/>
              <a:defRPr sz="6000">
                <a:solidFill>
                  <a:schemeClr val="lt1"/>
                </a:solidFill>
              </a:defRPr>
            </a:lvl2pPr>
            <a:lvl3pPr lvl="2" rtl="0">
              <a:spcBef>
                <a:spcPts val="0"/>
              </a:spcBef>
              <a:spcAft>
                <a:spcPts val="0"/>
              </a:spcAft>
              <a:buClr>
                <a:schemeClr val="lt1"/>
              </a:buClr>
              <a:buSzPts val="6000"/>
              <a:buNone/>
              <a:defRPr sz="6000">
                <a:solidFill>
                  <a:schemeClr val="lt1"/>
                </a:solidFill>
              </a:defRPr>
            </a:lvl3pPr>
            <a:lvl4pPr lvl="3" rtl="0">
              <a:spcBef>
                <a:spcPts val="0"/>
              </a:spcBef>
              <a:spcAft>
                <a:spcPts val="0"/>
              </a:spcAft>
              <a:buClr>
                <a:schemeClr val="lt1"/>
              </a:buClr>
              <a:buSzPts val="6000"/>
              <a:buNone/>
              <a:defRPr sz="6000">
                <a:solidFill>
                  <a:schemeClr val="lt1"/>
                </a:solidFill>
              </a:defRPr>
            </a:lvl4pPr>
            <a:lvl5pPr lvl="4" rtl="0">
              <a:spcBef>
                <a:spcPts val="0"/>
              </a:spcBef>
              <a:spcAft>
                <a:spcPts val="0"/>
              </a:spcAft>
              <a:buClr>
                <a:schemeClr val="lt1"/>
              </a:buClr>
              <a:buSzPts val="6000"/>
              <a:buNone/>
              <a:defRPr sz="6000">
                <a:solidFill>
                  <a:schemeClr val="lt1"/>
                </a:solidFill>
              </a:defRPr>
            </a:lvl5pPr>
            <a:lvl6pPr lvl="5" rtl="0">
              <a:spcBef>
                <a:spcPts val="0"/>
              </a:spcBef>
              <a:spcAft>
                <a:spcPts val="0"/>
              </a:spcAft>
              <a:buClr>
                <a:schemeClr val="lt1"/>
              </a:buClr>
              <a:buSzPts val="6000"/>
              <a:buNone/>
              <a:defRPr sz="6000">
                <a:solidFill>
                  <a:schemeClr val="lt1"/>
                </a:solidFill>
              </a:defRPr>
            </a:lvl6pPr>
            <a:lvl7pPr lvl="6" rtl="0">
              <a:spcBef>
                <a:spcPts val="0"/>
              </a:spcBef>
              <a:spcAft>
                <a:spcPts val="0"/>
              </a:spcAft>
              <a:buClr>
                <a:schemeClr val="lt1"/>
              </a:buClr>
              <a:buSzPts val="6000"/>
              <a:buNone/>
              <a:defRPr sz="6000">
                <a:solidFill>
                  <a:schemeClr val="lt1"/>
                </a:solidFill>
              </a:defRPr>
            </a:lvl7pPr>
            <a:lvl8pPr lvl="7" rtl="0">
              <a:spcBef>
                <a:spcPts val="0"/>
              </a:spcBef>
              <a:spcAft>
                <a:spcPts val="0"/>
              </a:spcAft>
              <a:buClr>
                <a:schemeClr val="lt1"/>
              </a:buClr>
              <a:buSzPts val="6000"/>
              <a:buNone/>
              <a:defRPr sz="6000">
                <a:solidFill>
                  <a:schemeClr val="lt1"/>
                </a:solidFill>
              </a:defRPr>
            </a:lvl8pPr>
            <a:lvl9pPr lvl="8" rtl="0">
              <a:spcBef>
                <a:spcPts val="0"/>
              </a:spcBef>
              <a:spcAft>
                <a:spcPts val="0"/>
              </a:spcAft>
              <a:buClr>
                <a:schemeClr val="lt1"/>
              </a:buClr>
              <a:buSzPts val="6000"/>
              <a:buNone/>
              <a:defRPr sz="6000">
                <a:solidFill>
                  <a:schemeClr val="lt1"/>
                </a:solidFill>
              </a:defRPr>
            </a:lvl9pPr>
          </a:lstStyle>
          <a:p>
            <a:r>
              <a:rPr lang="en-US"/>
              <a:t>Halifax &amp; Region</a:t>
            </a:r>
            <a:br>
              <a:rPr lang="en-US"/>
            </a:br>
            <a:r>
              <a:rPr lang="en-US"/>
              <a:t>Military Family Resource Centre</a:t>
            </a:r>
            <a:endParaRPr/>
          </a:p>
        </p:txBody>
      </p:sp>
      <p:sp>
        <p:nvSpPr>
          <p:cNvPr id="7" name="Google Shape;14;p2">
            <a:extLst>
              <a:ext uri="{FF2B5EF4-FFF2-40B4-BE49-F238E27FC236}">
                <a16:creationId xmlns:a16="http://schemas.microsoft.com/office/drawing/2014/main" id="{64723C97-C5A9-4B78-B12E-6FC51CBA6D9E}"/>
              </a:ext>
            </a:extLst>
          </p:cNvPr>
          <p:cNvSpPr txBox="1">
            <a:spLocks/>
          </p:cNvSpPr>
          <p:nvPr userDrawn="1"/>
        </p:nvSpPr>
        <p:spPr>
          <a:xfrm>
            <a:off x="685800" y="2536676"/>
            <a:ext cx="7772400" cy="16005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6000"/>
              <a:buFont typeface="Montserrat"/>
              <a:buNone/>
              <a:defRPr sz="3600" b="1" i="0" u="none" strike="noStrike" cap="none">
                <a:solidFill>
                  <a:schemeClr val="lt1"/>
                </a:solidFill>
                <a:latin typeface="Century Gothic" panose="020B0502020202020204" pitchFamily="34" charset="0"/>
                <a:ea typeface="Montserrat"/>
                <a:cs typeface="Montserrat"/>
                <a:sym typeface="Montserrat"/>
              </a:defRPr>
            </a:lvl1pPr>
            <a:lvl2pPr marR="0" lvl="1"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2pPr>
            <a:lvl3pPr marR="0" lvl="2"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3pPr>
            <a:lvl4pPr marR="0" lvl="3"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4pPr>
            <a:lvl5pPr marR="0" lvl="4"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5pPr>
            <a:lvl6pPr marR="0" lvl="5"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6pPr>
            <a:lvl7pPr marR="0" lvl="6"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7pPr>
            <a:lvl8pPr marR="0" lvl="7"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8pPr>
            <a:lvl9pPr marR="0" lvl="8"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9pPr>
          </a:lstStyle>
          <a:p>
            <a:endParaRPr lang="en-US" sz="2800" b="0"/>
          </a:p>
        </p:txBody>
      </p:sp>
    </p:spTree>
    <p:extLst>
      <p:ext uri="{BB962C8B-B14F-4D97-AF65-F5344CB8AC3E}">
        <p14:creationId xmlns:p14="http://schemas.microsoft.com/office/powerpoint/2010/main" val="29644316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bg1"/>
        </a:solidFill>
        <a:effectLst/>
      </p:bgPr>
    </p:bg>
    <p:spTree>
      <p:nvGrpSpPr>
        <p:cNvPr id="1" name="Shape 15"/>
        <p:cNvGrpSpPr/>
        <p:nvPr/>
      </p:nvGrpSpPr>
      <p:grpSpPr>
        <a:xfrm>
          <a:off x="0" y="0"/>
          <a:ext cx="0" cy="0"/>
          <a:chOff x="0" y="0"/>
          <a:chExt cx="0" cy="0"/>
        </a:xfrm>
      </p:grpSpPr>
      <p:sp>
        <p:nvSpPr>
          <p:cNvPr id="20" name="Google Shape;20;p3"/>
          <p:cNvSpPr txBox="1">
            <a:spLocks noGrp="1"/>
          </p:cNvSpPr>
          <p:nvPr>
            <p:ph type="ctrTitle" hasCustomPrompt="1"/>
          </p:nvPr>
        </p:nvSpPr>
        <p:spPr>
          <a:xfrm>
            <a:off x="320040" y="226726"/>
            <a:ext cx="7772400" cy="596234"/>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4800"/>
              <a:buNone/>
              <a:defRPr sz="4000">
                <a:solidFill>
                  <a:srgbClr val="2D1312"/>
                </a:solidFill>
                <a:latin typeface="Century Gothic" panose="020B0502020202020204" pitchFamily="34" charset="0"/>
              </a:defRPr>
            </a:lvl1pPr>
            <a:lvl2pPr lvl="1" rtl="0">
              <a:spcBef>
                <a:spcPts val="0"/>
              </a:spcBef>
              <a:spcAft>
                <a:spcPts val="0"/>
              </a:spcAft>
              <a:buClr>
                <a:schemeClr val="accent2"/>
              </a:buClr>
              <a:buSzPts val="4800"/>
              <a:buNone/>
              <a:defRPr sz="4800">
                <a:solidFill>
                  <a:schemeClr val="accent2"/>
                </a:solidFill>
              </a:defRPr>
            </a:lvl2pPr>
            <a:lvl3pPr lvl="2" rtl="0">
              <a:spcBef>
                <a:spcPts val="0"/>
              </a:spcBef>
              <a:spcAft>
                <a:spcPts val="0"/>
              </a:spcAft>
              <a:buClr>
                <a:schemeClr val="accent2"/>
              </a:buClr>
              <a:buSzPts val="4800"/>
              <a:buNone/>
              <a:defRPr sz="4800">
                <a:solidFill>
                  <a:schemeClr val="accent2"/>
                </a:solidFill>
              </a:defRPr>
            </a:lvl3pPr>
            <a:lvl4pPr lvl="3" rtl="0">
              <a:spcBef>
                <a:spcPts val="0"/>
              </a:spcBef>
              <a:spcAft>
                <a:spcPts val="0"/>
              </a:spcAft>
              <a:buClr>
                <a:schemeClr val="accent2"/>
              </a:buClr>
              <a:buSzPts val="4800"/>
              <a:buNone/>
              <a:defRPr sz="4800">
                <a:solidFill>
                  <a:schemeClr val="accent2"/>
                </a:solidFill>
              </a:defRPr>
            </a:lvl4pPr>
            <a:lvl5pPr lvl="4" rtl="0">
              <a:spcBef>
                <a:spcPts val="0"/>
              </a:spcBef>
              <a:spcAft>
                <a:spcPts val="0"/>
              </a:spcAft>
              <a:buClr>
                <a:schemeClr val="accent2"/>
              </a:buClr>
              <a:buSzPts val="4800"/>
              <a:buNone/>
              <a:defRPr sz="4800">
                <a:solidFill>
                  <a:schemeClr val="accent2"/>
                </a:solidFill>
              </a:defRPr>
            </a:lvl5pPr>
            <a:lvl6pPr lvl="5" rtl="0">
              <a:spcBef>
                <a:spcPts val="0"/>
              </a:spcBef>
              <a:spcAft>
                <a:spcPts val="0"/>
              </a:spcAft>
              <a:buClr>
                <a:schemeClr val="accent2"/>
              </a:buClr>
              <a:buSzPts val="4800"/>
              <a:buNone/>
              <a:defRPr sz="4800">
                <a:solidFill>
                  <a:schemeClr val="accent2"/>
                </a:solidFill>
              </a:defRPr>
            </a:lvl6pPr>
            <a:lvl7pPr lvl="6" rtl="0">
              <a:spcBef>
                <a:spcPts val="0"/>
              </a:spcBef>
              <a:spcAft>
                <a:spcPts val="0"/>
              </a:spcAft>
              <a:buClr>
                <a:schemeClr val="accent2"/>
              </a:buClr>
              <a:buSzPts val="4800"/>
              <a:buNone/>
              <a:defRPr sz="4800">
                <a:solidFill>
                  <a:schemeClr val="accent2"/>
                </a:solidFill>
              </a:defRPr>
            </a:lvl7pPr>
            <a:lvl8pPr lvl="7" rtl="0">
              <a:spcBef>
                <a:spcPts val="0"/>
              </a:spcBef>
              <a:spcAft>
                <a:spcPts val="0"/>
              </a:spcAft>
              <a:buClr>
                <a:schemeClr val="accent2"/>
              </a:buClr>
              <a:buSzPts val="4800"/>
              <a:buNone/>
              <a:defRPr sz="4800">
                <a:solidFill>
                  <a:schemeClr val="accent2"/>
                </a:solidFill>
              </a:defRPr>
            </a:lvl8pPr>
            <a:lvl9pPr lvl="8" rtl="0">
              <a:spcBef>
                <a:spcPts val="0"/>
              </a:spcBef>
              <a:spcAft>
                <a:spcPts val="0"/>
              </a:spcAft>
              <a:buClr>
                <a:schemeClr val="accent2"/>
              </a:buClr>
              <a:buSzPts val="4800"/>
              <a:buNone/>
              <a:defRPr sz="4800">
                <a:solidFill>
                  <a:schemeClr val="accent2"/>
                </a:solidFill>
              </a:defRPr>
            </a:lvl9pPr>
          </a:lstStyle>
          <a:p>
            <a:r>
              <a:rPr lang="en-US"/>
              <a:t>WHO WE ARE</a:t>
            </a:r>
            <a:endParaRPr/>
          </a:p>
        </p:txBody>
      </p:sp>
      <p:sp>
        <p:nvSpPr>
          <p:cNvPr id="21" name="Google Shape;21;p3"/>
          <p:cNvSpPr txBox="1">
            <a:spLocks noGrp="1"/>
          </p:cNvSpPr>
          <p:nvPr>
            <p:ph type="subTitle" idx="1" hasCustomPrompt="1"/>
          </p:nvPr>
        </p:nvSpPr>
        <p:spPr>
          <a:xfrm>
            <a:off x="320040" y="1044444"/>
            <a:ext cx="7772400" cy="2308355"/>
          </a:xfrm>
          <a:prstGeom prst="rect">
            <a:avLst/>
          </a:prstGeom>
        </p:spPr>
        <p:txBody>
          <a:bodyPr spcFirstLastPara="1" wrap="square" lIns="0" tIns="0" rIns="0" bIns="0" anchor="t" anchorCtr="0">
            <a:noAutofit/>
          </a:bodyPr>
          <a:lstStyle>
            <a:lvl1pPr lvl="0" rtl="0">
              <a:lnSpc>
                <a:spcPct val="150000"/>
              </a:lnSpc>
              <a:spcBef>
                <a:spcPts val="0"/>
              </a:spcBef>
              <a:spcAft>
                <a:spcPts val="0"/>
              </a:spcAft>
              <a:buClr>
                <a:schemeClr val="dk1"/>
              </a:buClr>
              <a:buSzPts val="2400"/>
              <a:buFont typeface="Arial" panose="020B0604020202020204" pitchFamily="34" charset="0"/>
              <a:buChar char="•"/>
              <a:defRPr sz="2400">
                <a:latin typeface="Century Gothic" panose="020B0502020202020204" pitchFamily="34" charset="0"/>
              </a:defRPr>
            </a:lvl1pPr>
            <a:lvl2pPr lvl="1" rtl="0">
              <a:spcBef>
                <a:spcPts val="600"/>
              </a:spcBef>
              <a:spcAft>
                <a:spcPts val="0"/>
              </a:spcAft>
              <a:buClr>
                <a:schemeClr val="dk1"/>
              </a:buClr>
              <a:buSzPts val="3000"/>
              <a:buNone/>
              <a:defRPr sz="3000"/>
            </a:lvl2pPr>
            <a:lvl3pPr lvl="2" rtl="0">
              <a:spcBef>
                <a:spcPts val="600"/>
              </a:spcBef>
              <a:spcAft>
                <a:spcPts val="0"/>
              </a:spcAft>
              <a:buSzPts val="3000"/>
              <a:buNone/>
              <a:defRPr sz="3000"/>
            </a:lvl3pPr>
            <a:lvl4pPr lvl="3" rtl="0">
              <a:spcBef>
                <a:spcPts val="600"/>
              </a:spcBef>
              <a:spcAft>
                <a:spcPts val="0"/>
              </a:spcAft>
              <a:buSzPts val="3000"/>
              <a:buNone/>
              <a:defRPr sz="3000"/>
            </a:lvl4pPr>
            <a:lvl5pPr lvl="4" rtl="0">
              <a:spcBef>
                <a:spcPts val="600"/>
              </a:spcBef>
              <a:spcAft>
                <a:spcPts val="0"/>
              </a:spcAft>
              <a:buSzPts val="3000"/>
              <a:buNone/>
              <a:defRPr sz="3000"/>
            </a:lvl5pPr>
            <a:lvl6pPr lvl="5" rtl="0">
              <a:spcBef>
                <a:spcPts val="600"/>
              </a:spcBef>
              <a:spcAft>
                <a:spcPts val="0"/>
              </a:spcAft>
              <a:buSzPts val="3000"/>
              <a:buNone/>
              <a:defRPr sz="3000"/>
            </a:lvl6pPr>
            <a:lvl7pPr lvl="6" rtl="0">
              <a:spcBef>
                <a:spcPts val="600"/>
              </a:spcBef>
              <a:spcAft>
                <a:spcPts val="0"/>
              </a:spcAft>
              <a:buSzPts val="3000"/>
              <a:buNone/>
              <a:defRPr sz="3000"/>
            </a:lvl7pPr>
            <a:lvl8pPr lvl="7" rtl="0">
              <a:spcBef>
                <a:spcPts val="600"/>
              </a:spcBef>
              <a:spcAft>
                <a:spcPts val="0"/>
              </a:spcAft>
              <a:buSzPts val="3000"/>
              <a:buNone/>
              <a:defRPr sz="3000"/>
            </a:lvl8pPr>
            <a:lvl9pPr lvl="8" rtl="0">
              <a:spcBef>
                <a:spcPts val="600"/>
              </a:spcBef>
              <a:spcAft>
                <a:spcPts val="600"/>
              </a:spcAft>
              <a:buSzPts val="3000"/>
              <a:buNone/>
              <a:defRPr sz="3000"/>
            </a:lvl9pPr>
          </a:lstStyle>
          <a:p>
            <a:r>
              <a:rPr lang="en-US"/>
              <a:t>Veterans</a:t>
            </a:r>
          </a:p>
          <a:p>
            <a:r>
              <a:rPr lang="en-US"/>
              <a:t>Family members of Veterans, Reg Force, &amp; Reservists</a:t>
            </a:r>
          </a:p>
          <a:p>
            <a:r>
              <a:rPr lang="en-US"/>
              <a:t>Civilians</a:t>
            </a:r>
            <a:endParaRPr/>
          </a:p>
        </p:txBody>
      </p:sp>
      <p:pic>
        <p:nvPicPr>
          <p:cNvPr id="3" name="Picture 2" descr="Logo&#10;&#10;Description automatically generated">
            <a:extLst>
              <a:ext uri="{FF2B5EF4-FFF2-40B4-BE49-F238E27FC236}">
                <a16:creationId xmlns:a16="http://schemas.microsoft.com/office/drawing/2014/main" id="{CCB106CA-AA9E-4E6A-BDB5-58C054643E1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229600" y="4192406"/>
            <a:ext cx="772160" cy="808980"/>
          </a:xfrm>
          <a:prstGeom prst="rect">
            <a:avLst/>
          </a:prstGeom>
        </p:spPr>
      </p:pic>
    </p:spTree>
    <p:extLst>
      <p:ext uri="{BB962C8B-B14F-4D97-AF65-F5344CB8AC3E}">
        <p14:creationId xmlns:p14="http://schemas.microsoft.com/office/powerpoint/2010/main" val="2911511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0"/>
        <p:cNvGrpSpPr/>
        <p:nvPr/>
      </p:nvGrpSpPr>
      <p:grpSpPr>
        <a:xfrm>
          <a:off x="0" y="0"/>
          <a:ext cx="0" cy="0"/>
          <a:chOff x="0" y="0"/>
          <a:chExt cx="0" cy="0"/>
        </a:xfrm>
      </p:grpSpPr>
      <p:sp>
        <p:nvSpPr>
          <p:cNvPr id="35" name="Google Shape;35;p5"/>
          <p:cNvSpPr txBox="1">
            <a:spLocks noGrp="1"/>
          </p:cNvSpPr>
          <p:nvPr>
            <p:ph type="title"/>
          </p:nvPr>
        </p:nvSpPr>
        <p:spPr>
          <a:xfrm>
            <a:off x="855300" y="836000"/>
            <a:ext cx="7433400" cy="396300"/>
          </a:xfrm>
          <a:prstGeom prst="rect">
            <a:avLst/>
          </a:prstGeom>
        </p:spPr>
        <p:txBody>
          <a:bodyPr spcFirstLastPara="1" wrap="square" lIns="0" tIns="0" rIns="0" bIns="0"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6" name="Google Shape;36;p5"/>
          <p:cNvSpPr txBox="1">
            <a:spLocks noGrp="1"/>
          </p:cNvSpPr>
          <p:nvPr>
            <p:ph type="body" idx="1"/>
          </p:nvPr>
        </p:nvSpPr>
        <p:spPr>
          <a:xfrm>
            <a:off x="855300" y="1430147"/>
            <a:ext cx="7433400" cy="30339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a:lvl1pPr>
            <a:lvl2pPr marL="914400" lvl="1" indent="-381000" rtl="0">
              <a:spcBef>
                <a:spcPts val="600"/>
              </a:spcBef>
              <a:spcAft>
                <a:spcPts val="0"/>
              </a:spcAft>
              <a:buSzPts val="2400"/>
              <a:buChar char="○"/>
              <a:defRPr/>
            </a:lvl2pPr>
            <a:lvl3pPr marL="1371600" lvl="2" indent="-381000" rtl="0">
              <a:spcBef>
                <a:spcPts val="600"/>
              </a:spcBef>
              <a:spcAft>
                <a:spcPts val="0"/>
              </a:spcAft>
              <a:buSzPts val="2400"/>
              <a:buChar char="■"/>
              <a:defRPr/>
            </a:lvl3pPr>
            <a:lvl4pPr marL="1828800" lvl="3" indent="-381000" rtl="0">
              <a:spcBef>
                <a:spcPts val="600"/>
              </a:spcBef>
              <a:spcAft>
                <a:spcPts val="0"/>
              </a:spcAft>
              <a:buSzPts val="2400"/>
              <a:buChar char="●"/>
              <a:defRPr/>
            </a:lvl4pPr>
            <a:lvl5pPr marL="2286000" lvl="4" indent="-381000" rtl="0">
              <a:spcBef>
                <a:spcPts val="600"/>
              </a:spcBef>
              <a:spcAft>
                <a:spcPts val="0"/>
              </a:spcAft>
              <a:buSzPts val="2400"/>
              <a:buChar char="○"/>
              <a:defRPr/>
            </a:lvl5pPr>
            <a:lvl6pPr marL="2743200" lvl="5" indent="-381000" rtl="0">
              <a:spcBef>
                <a:spcPts val="600"/>
              </a:spcBef>
              <a:spcAft>
                <a:spcPts val="0"/>
              </a:spcAft>
              <a:buSzPts val="2400"/>
              <a:buChar char="■"/>
              <a:defRPr/>
            </a:lvl6pPr>
            <a:lvl7pPr marL="3200400" lvl="6" indent="-381000" rtl="0">
              <a:spcBef>
                <a:spcPts val="600"/>
              </a:spcBef>
              <a:spcAft>
                <a:spcPts val="0"/>
              </a:spcAft>
              <a:buSzPts val="2400"/>
              <a:buChar char="●"/>
              <a:defRPr/>
            </a:lvl7pPr>
            <a:lvl8pPr marL="3657600" lvl="7" indent="-381000" rtl="0">
              <a:spcBef>
                <a:spcPts val="600"/>
              </a:spcBef>
              <a:spcAft>
                <a:spcPts val="0"/>
              </a:spcAft>
              <a:buSzPts val="2400"/>
              <a:buChar char="○"/>
              <a:defRPr/>
            </a:lvl8pPr>
            <a:lvl9pPr marL="4114800" lvl="8" indent="-381000" rtl="0">
              <a:spcBef>
                <a:spcPts val="600"/>
              </a:spcBef>
              <a:spcAft>
                <a:spcPts val="600"/>
              </a:spcAft>
              <a:buSzPts val="2400"/>
              <a:buChar char="■"/>
              <a:defRPr/>
            </a:lvl9pPr>
          </a:lstStyle>
          <a:p>
            <a:endParaRPr/>
          </a:p>
        </p:txBody>
      </p:sp>
      <p:sp>
        <p:nvSpPr>
          <p:cNvPr id="37" name="Google Shape;37;p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6631006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dark">
  <p:cSld name="Blank dark">
    <p:bg>
      <p:bgPr>
        <a:gradFill>
          <a:gsLst>
            <a:gs pos="0">
              <a:schemeClr val="accent2"/>
            </a:gs>
            <a:gs pos="100000">
              <a:schemeClr val="accent1"/>
            </a:gs>
          </a:gsLst>
          <a:path path="circle">
            <a:fillToRect l="100000" t="100000"/>
          </a:path>
          <a:tileRect r="-100000" b="-100000"/>
        </a:gradFill>
        <a:effectLst/>
      </p:bgPr>
    </p:bg>
    <p:spTree>
      <p:nvGrpSpPr>
        <p:cNvPr id="1" name="Shape 77"/>
        <p:cNvGrpSpPr/>
        <p:nvPr/>
      </p:nvGrpSpPr>
      <p:grpSpPr>
        <a:xfrm>
          <a:off x="0" y="0"/>
          <a:ext cx="0" cy="0"/>
          <a:chOff x="0" y="0"/>
          <a:chExt cx="0" cy="0"/>
        </a:xfrm>
      </p:grpSpPr>
      <p:sp>
        <p:nvSpPr>
          <p:cNvPr id="82" name="Google Shape;82;p11"/>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219737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47"/>
        <p:cNvGrpSpPr/>
        <p:nvPr/>
      </p:nvGrpSpPr>
      <p:grpSpPr>
        <a:xfrm>
          <a:off x="0" y="0"/>
          <a:ext cx="0" cy="0"/>
          <a:chOff x="0" y="0"/>
          <a:chExt cx="0" cy="0"/>
        </a:xfrm>
      </p:grpSpPr>
      <p:sp>
        <p:nvSpPr>
          <p:cNvPr id="52" name="Google Shape;52;p7"/>
          <p:cNvSpPr txBox="1">
            <a:spLocks noGrp="1"/>
          </p:cNvSpPr>
          <p:nvPr>
            <p:ph type="title"/>
          </p:nvPr>
        </p:nvSpPr>
        <p:spPr>
          <a:xfrm>
            <a:off x="855300" y="836000"/>
            <a:ext cx="7433400" cy="396300"/>
          </a:xfrm>
          <a:prstGeom prst="rect">
            <a:avLst/>
          </a:prstGeom>
        </p:spPr>
        <p:txBody>
          <a:bodyPr spcFirstLastPara="1" wrap="square" lIns="0" tIns="0" rIns="0" bIns="0"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3" name="Google Shape;53;p7"/>
          <p:cNvSpPr txBox="1">
            <a:spLocks noGrp="1"/>
          </p:cNvSpPr>
          <p:nvPr>
            <p:ph type="body" idx="1"/>
          </p:nvPr>
        </p:nvSpPr>
        <p:spPr>
          <a:xfrm>
            <a:off x="855300" y="1430150"/>
            <a:ext cx="2315700" cy="33198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600"/>
              </a:spcBef>
              <a:spcAft>
                <a:spcPts val="0"/>
              </a:spcAft>
              <a:buSzPts val="1800"/>
              <a:buChar char="○"/>
              <a:defRPr sz="1800"/>
            </a:lvl2pPr>
            <a:lvl3pPr marL="1371600" lvl="2" indent="-342900" rtl="0">
              <a:spcBef>
                <a:spcPts val="600"/>
              </a:spcBef>
              <a:spcAft>
                <a:spcPts val="0"/>
              </a:spcAft>
              <a:buSzPts val="1800"/>
              <a:buChar char="■"/>
              <a:defRPr sz="1800"/>
            </a:lvl3pPr>
            <a:lvl4pPr marL="1828800" lvl="3" indent="-342900" rtl="0">
              <a:spcBef>
                <a:spcPts val="600"/>
              </a:spcBef>
              <a:spcAft>
                <a:spcPts val="0"/>
              </a:spcAft>
              <a:buSzPts val="1800"/>
              <a:buChar char="●"/>
              <a:defRPr sz="1800"/>
            </a:lvl4pPr>
            <a:lvl5pPr marL="2286000" lvl="4" indent="-342900" rtl="0">
              <a:spcBef>
                <a:spcPts val="600"/>
              </a:spcBef>
              <a:spcAft>
                <a:spcPts val="0"/>
              </a:spcAft>
              <a:buSzPts val="1800"/>
              <a:buChar char="○"/>
              <a:defRPr sz="1800"/>
            </a:lvl5pPr>
            <a:lvl6pPr marL="2743200" lvl="5" indent="-342900" rtl="0">
              <a:spcBef>
                <a:spcPts val="600"/>
              </a:spcBef>
              <a:spcAft>
                <a:spcPts val="0"/>
              </a:spcAft>
              <a:buSzPts val="1800"/>
              <a:buChar char="■"/>
              <a:defRPr sz="1800"/>
            </a:lvl6pPr>
            <a:lvl7pPr marL="3200400" lvl="6" indent="-342900" rtl="0">
              <a:spcBef>
                <a:spcPts val="600"/>
              </a:spcBef>
              <a:spcAft>
                <a:spcPts val="0"/>
              </a:spcAft>
              <a:buSzPts val="1800"/>
              <a:buChar char="●"/>
              <a:defRPr sz="1800"/>
            </a:lvl7pPr>
            <a:lvl8pPr marL="3657600" lvl="7" indent="-342900" rtl="0">
              <a:spcBef>
                <a:spcPts val="600"/>
              </a:spcBef>
              <a:spcAft>
                <a:spcPts val="0"/>
              </a:spcAft>
              <a:buSzPts val="1800"/>
              <a:buChar char="○"/>
              <a:defRPr sz="1800"/>
            </a:lvl8pPr>
            <a:lvl9pPr marL="4114800" lvl="8" indent="-342900" rtl="0">
              <a:spcBef>
                <a:spcPts val="600"/>
              </a:spcBef>
              <a:spcAft>
                <a:spcPts val="600"/>
              </a:spcAft>
              <a:buSzPts val="1800"/>
              <a:buChar char="■"/>
              <a:defRPr sz="1800"/>
            </a:lvl9pPr>
          </a:lstStyle>
          <a:p>
            <a:endParaRPr/>
          </a:p>
        </p:txBody>
      </p:sp>
      <p:sp>
        <p:nvSpPr>
          <p:cNvPr id="54" name="Google Shape;54;p7"/>
          <p:cNvSpPr txBox="1">
            <a:spLocks noGrp="1"/>
          </p:cNvSpPr>
          <p:nvPr>
            <p:ph type="body" idx="2"/>
          </p:nvPr>
        </p:nvSpPr>
        <p:spPr>
          <a:xfrm>
            <a:off x="3414211" y="1430150"/>
            <a:ext cx="2315700" cy="33198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600"/>
              </a:spcBef>
              <a:spcAft>
                <a:spcPts val="0"/>
              </a:spcAft>
              <a:buSzPts val="1800"/>
              <a:buChar char="○"/>
              <a:defRPr sz="1800"/>
            </a:lvl2pPr>
            <a:lvl3pPr marL="1371600" lvl="2" indent="-342900" rtl="0">
              <a:spcBef>
                <a:spcPts val="600"/>
              </a:spcBef>
              <a:spcAft>
                <a:spcPts val="0"/>
              </a:spcAft>
              <a:buSzPts val="1800"/>
              <a:buChar char="■"/>
              <a:defRPr sz="1800"/>
            </a:lvl3pPr>
            <a:lvl4pPr marL="1828800" lvl="3" indent="-342900" rtl="0">
              <a:spcBef>
                <a:spcPts val="600"/>
              </a:spcBef>
              <a:spcAft>
                <a:spcPts val="0"/>
              </a:spcAft>
              <a:buSzPts val="1800"/>
              <a:buChar char="●"/>
              <a:defRPr sz="1800"/>
            </a:lvl4pPr>
            <a:lvl5pPr marL="2286000" lvl="4" indent="-342900" rtl="0">
              <a:spcBef>
                <a:spcPts val="600"/>
              </a:spcBef>
              <a:spcAft>
                <a:spcPts val="0"/>
              </a:spcAft>
              <a:buSzPts val="1800"/>
              <a:buChar char="○"/>
              <a:defRPr sz="1800"/>
            </a:lvl5pPr>
            <a:lvl6pPr marL="2743200" lvl="5" indent="-342900" rtl="0">
              <a:spcBef>
                <a:spcPts val="600"/>
              </a:spcBef>
              <a:spcAft>
                <a:spcPts val="0"/>
              </a:spcAft>
              <a:buSzPts val="1800"/>
              <a:buChar char="■"/>
              <a:defRPr sz="1800"/>
            </a:lvl6pPr>
            <a:lvl7pPr marL="3200400" lvl="6" indent="-342900" rtl="0">
              <a:spcBef>
                <a:spcPts val="600"/>
              </a:spcBef>
              <a:spcAft>
                <a:spcPts val="0"/>
              </a:spcAft>
              <a:buSzPts val="1800"/>
              <a:buChar char="●"/>
              <a:defRPr sz="1800"/>
            </a:lvl7pPr>
            <a:lvl8pPr marL="3657600" lvl="7" indent="-342900" rtl="0">
              <a:spcBef>
                <a:spcPts val="600"/>
              </a:spcBef>
              <a:spcAft>
                <a:spcPts val="0"/>
              </a:spcAft>
              <a:buSzPts val="1800"/>
              <a:buChar char="○"/>
              <a:defRPr sz="1800"/>
            </a:lvl8pPr>
            <a:lvl9pPr marL="4114800" lvl="8" indent="-342900" rtl="0">
              <a:spcBef>
                <a:spcPts val="600"/>
              </a:spcBef>
              <a:spcAft>
                <a:spcPts val="600"/>
              </a:spcAft>
              <a:buSzPts val="1800"/>
              <a:buChar char="■"/>
              <a:defRPr sz="1800"/>
            </a:lvl9pPr>
          </a:lstStyle>
          <a:p>
            <a:endParaRPr/>
          </a:p>
        </p:txBody>
      </p:sp>
      <p:sp>
        <p:nvSpPr>
          <p:cNvPr id="55" name="Google Shape;55;p7"/>
          <p:cNvSpPr txBox="1">
            <a:spLocks noGrp="1"/>
          </p:cNvSpPr>
          <p:nvPr>
            <p:ph type="body" idx="3"/>
          </p:nvPr>
        </p:nvSpPr>
        <p:spPr>
          <a:xfrm>
            <a:off x="5973122" y="1430150"/>
            <a:ext cx="2315700" cy="33198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600"/>
              </a:spcBef>
              <a:spcAft>
                <a:spcPts val="0"/>
              </a:spcAft>
              <a:buSzPts val="1800"/>
              <a:buChar char="○"/>
              <a:defRPr sz="1800"/>
            </a:lvl2pPr>
            <a:lvl3pPr marL="1371600" lvl="2" indent="-342900" rtl="0">
              <a:spcBef>
                <a:spcPts val="600"/>
              </a:spcBef>
              <a:spcAft>
                <a:spcPts val="0"/>
              </a:spcAft>
              <a:buSzPts val="1800"/>
              <a:buChar char="■"/>
              <a:defRPr sz="1800"/>
            </a:lvl3pPr>
            <a:lvl4pPr marL="1828800" lvl="3" indent="-342900" rtl="0">
              <a:spcBef>
                <a:spcPts val="600"/>
              </a:spcBef>
              <a:spcAft>
                <a:spcPts val="0"/>
              </a:spcAft>
              <a:buSzPts val="1800"/>
              <a:buChar char="●"/>
              <a:defRPr sz="1800"/>
            </a:lvl4pPr>
            <a:lvl5pPr marL="2286000" lvl="4" indent="-342900" rtl="0">
              <a:spcBef>
                <a:spcPts val="600"/>
              </a:spcBef>
              <a:spcAft>
                <a:spcPts val="0"/>
              </a:spcAft>
              <a:buSzPts val="1800"/>
              <a:buChar char="○"/>
              <a:defRPr sz="1800"/>
            </a:lvl5pPr>
            <a:lvl6pPr marL="2743200" lvl="5" indent="-342900" rtl="0">
              <a:spcBef>
                <a:spcPts val="600"/>
              </a:spcBef>
              <a:spcAft>
                <a:spcPts val="0"/>
              </a:spcAft>
              <a:buSzPts val="1800"/>
              <a:buChar char="■"/>
              <a:defRPr sz="1800"/>
            </a:lvl6pPr>
            <a:lvl7pPr marL="3200400" lvl="6" indent="-342900" rtl="0">
              <a:spcBef>
                <a:spcPts val="600"/>
              </a:spcBef>
              <a:spcAft>
                <a:spcPts val="0"/>
              </a:spcAft>
              <a:buSzPts val="1800"/>
              <a:buChar char="●"/>
              <a:defRPr sz="1800"/>
            </a:lvl7pPr>
            <a:lvl8pPr marL="3657600" lvl="7" indent="-342900" rtl="0">
              <a:spcBef>
                <a:spcPts val="600"/>
              </a:spcBef>
              <a:spcAft>
                <a:spcPts val="0"/>
              </a:spcAft>
              <a:buSzPts val="1800"/>
              <a:buChar char="○"/>
              <a:defRPr sz="1800"/>
            </a:lvl8pPr>
            <a:lvl9pPr marL="4114800" lvl="8" indent="-342900" rtl="0">
              <a:spcBef>
                <a:spcPts val="600"/>
              </a:spcBef>
              <a:spcAft>
                <a:spcPts val="600"/>
              </a:spcAft>
              <a:buSzPts val="1800"/>
              <a:buChar char="■"/>
              <a:defRPr sz="1800"/>
            </a:lvl9pPr>
          </a:lstStyle>
          <a:p>
            <a:endParaRPr/>
          </a:p>
        </p:txBody>
      </p:sp>
      <p:sp>
        <p:nvSpPr>
          <p:cNvPr id="56" name="Google Shape;56;p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2718353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F66D9-DA7E-4059-BCEF-7799474F54C6}"/>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32A37C-8724-4A6D-99E1-89741CC1A3AA}"/>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9B4710-590A-4821-AA6E-EFDA0CF89940}"/>
              </a:ext>
            </a:extLst>
          </p:cNvPr>
          <p:cNvSpPr>
            <a:spLocks noGrp="1"/>
          </p:cNvSpPr>
          <p:nvPr>
            <p:ph type="dt" sz="half" idx="10"/>
          </p:nvPr>
        </p:nvSpPr>
        <p:spPr/>
        <p:txBody>
          <a:bodyPr/>
          <a:lstStyle/>
          <a:p>
            <a:fld id="{A1F558D2-848E-4FC1-A2DB-4BAB108E0859}" type="datetimeFigureOut">
              <a:rPr lang="en-US" smtClean="0"/>
              <a:t>4/14/2025</a:t>
            </a:fld>
            <a:endParaRPr lang="en-US"/>
          </a:p>
        </p:txBody>
      </p:sp>
      <p:sp>
        <p:nvSpPr>
          <p:cNvPr id="5" name="Footer Placeholder 4">
            <a:extLst>
              <a:ext uri="{FF2B5EF4-FFF2-40B4-BE49-F238E27FC236}">
                <a16:creationId xmlns:a16="http://schemas.microsoft.com/office/drawing/2014/main" id="{8E1F8AE3-B7DA-4830-9A4E-BFB3891DC6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DA6355-6099-47FA-A967-EC7B68C605C1}"/>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30162135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04CF5-18A8-432B-92E2-A68853DF2E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F6DB94-6324-4F18-B77F-24B4DDCD50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B948A8-D969-433E-8009-3973400A8684}"/>
              </a:ext>
            </a:extLst>
          </p:cNvPr>
          <p:cNvSpPr>
            <a:spLocks noGrp="1"/>
          </p:cNvSpPr>
          <p:nvPr>
            <p:ph type="dt" sz="half" idx="10"/>
          </p:nvPr>
        </p:nvSpPr>
        <p:spPr/>
        <p:txBody>
          <a:bodyPr/>
          <a:lstStyle/>
          <a:p>
            <a:fld id="{A1F558D2-848E-4FC1-A2DB-4BAB108E0859}" type="datetimeFigureOut">
              <a:rPr lang="en-US" smtClean="0"/>
              <a:t>4/14/2025</a:t>
            </a:fld>
            <a:endParaRPr lang="en-US"/>
          </a:p>
        </p:txBody>
      </p:sp>
      <p:sp>
        <p:nvSpPr>
          <p:cNvPr id="5" name="Footer Placeholder 4">
            <a:extLst>
              <a:ext uri="{FF2B5EF4-FFF2-40B4-BE49-F238E27FC236}">
                <a16:creationId xmlns:a16="http://schemas.microsoft.com/office/drawing/2014/main" id="{B0F2D6F2-379A-4299-B19E-A53B92AD31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4D9A86-3CF8-4303-AC2C-3F12493231C0}"/>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1845085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4AAD8-6251-4C21-87B3-14A040F492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CC843D-027A-4E2A-BA14-349CA647B2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C1CBB0-F9E3-4B0F-BF61-64D799FB1178}"/>
              </a:ext>
            </a:extLst>
          </p:cNvPr>
          <p:cNvSpPr>
            <a:spLocks noGrp="1"/>
          </p:cNvSpPr>
          <p:nvPr>
            <p:ph type="dt" sz="half" idx="10"/>
          </p:nvPr>
        </p:nvSpPr>
        <p:spPr/>
        <p:txBody>
          <a:bodyPr/>
          <a:lstStyle/>
          <a:p>
            <a:fld id="{076073BF-9965-43E8-865E-BC188359C6E2}" type="datetimeFigureOut">
              <a:rPr lang="en-US" smtClean="0"/>
              <a:t>4/14/2025</a:t>
            </a:fld>
            <a:endParaRPr lang="en-US"/>
          </a:p>
        </p:txBody>
      </p:sp>
      <p:sp>
        <p:nvSpPr>
          <p:cNvPr id="5" name="Footer Placeholder 4">
            <a:extLst>
              <a:ext uri="{FF2B5EF4-FFF2-40B4-BE49-F238E27FC236}">
                <a16:creationId xmlns:a16="http://schemas.microsoft.com/office/drawing/2014/main" id="{17AE3454-0E39-46B8-8949-734B42EAE0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BA3E8-621D-4B3E-94B7-C0A029249C5F}"/>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28880659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8A6EA-0252-40C6-B6C6-CA22505E66AA}"/>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669D48-1132-468B-8B59-490B76BD3A56}"/>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5A1827-A91F-4C7C-950F-6FB07C01E20F}"/>
              </a:ext>
            </a:extLst>
          </p:cNvPr>
          <p:cNvSpPr>
            <a:spLocks noGrp="1"/>
          </p:cNvSpPr>
          <p:nvPr>
            <p:ph type="dt" sz="half" idx="10"/>
          </p:nvPr>
        </p:nvSpPr>
        <p:spPr/>
        <p:txBody>
          <a:bodyPr/>
          <a:lstStyle/>
          <a:p>
            <a:fld id="{A1F558D2-848E-4FC1-A2DB-4BAB108E0859}" type="datetimeFigureOut">
              <a:rPr lang="en-US" smtClean="0"/>
              <a:t>4/14/2025</a:t>
            </a:fld>
            <a:endParaRPr lang="en-US"/>
          </a:p>
        </p:txBody>
      </p:sp>
      <p:sp>
        <p:nvSpPr>
          <p:cNvPr id="5" name="Footer Placeholder 4">
            <a:extLst>
              <a:ext uri="{FF2B5EF4-FFF2-40B4-BE49-F238E27FC236}">
                <a16:creationId xmlns:a16="http://schemas.microsoft.com/office/drawing/2014/main" id="{B69CF5DD-8CA5-4EAD-9B07-9AD089039E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2EE252-9838-4FAA-A5AC-4D7A403E2D79}"/>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14820538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9E52D-D797-4590-A50D-30F2145435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F4AEBC-72B5-4C26-B3C9-A06022B86687}"/>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E5A832-D346-4373-80CD-30BB9C8FEFB7}"/>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D9A072-3257-4A3D-B9AB-776E2CFD6D12}"/>
              </a:ext>
            </a:extLst>
          </p:cNvPr>
          <p:cNvSpPr>
            <a:spLocks noGrp="1"/>
          </p:cNvSpPr>
          <p:nvPr>
            <p:ph type="dt" sz="half" idx="10"/>
          </p:nvPr>
        </p:nvSpPr>
        <p:spPr/>
        <p:txBody>
          <a:bodyPr/>
          <a:lstStyle/>
          <a:p>
            <a:fld id="{A1F558D2-848E-4FC1-A2DB-4BAB108E0859}" type="datetimeFigureOut">
              <a:rPr lang="en-US" smtClean="0"/>
              <a:t>4/14/2025</a:t>
            </a:fld>
            <a:endParaRPr lang="en-US"/>
          </a:p>
        </p:txBody>
      </p:sp>
      <p:sp>
        <p:nvSpPr>
          <p:cNvPr id="6" name="Footer Placeholder 5">
            <a:extLst>
              <a:ext uri="{FF2B5EF4-FFF2-40B4-BE49-F238E27FC236}">
                <a16:creationId xmlns:a16="http://schemas.microsoft.com/office/drawing/2014/main" id="{949114C6-0EBF-48E7-ACA0-9E5C2EFE12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42C346-5C4F-4394-A10E-04AD9324DEE9}"/>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2372989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B7C7A-0009-4F5C-852F-C2BD6294217C}"/>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A42A711-1013-4EBF-84FE-70F164C15225}"/>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890F52-D346-45EB-BC5F-B848A76027B1}"/>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3E3A01-85F7-4819-A6D4-1E45E10ADC2F}"/>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DBE264-B206-4D35-AD3A-6353BE025C9E}"/>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93436C-3BD2-4016-906D-33E0A238E098}"/>
              </a:ext>
            </a:extLst>
          </p:cNvPr>
          <p:cNvSpPr>
            <a:spLocks noGrp="1"/>
          </p:cNvSpPr>
          <p:nvPr>
            <p:ph type="dt" sz="half" idx="10"/>
          </p:nvPr>
        </p:nvSpPr>
        <p:spPr/>
        <p:txBody>
          <a:bodyPr/>
          <a:lstStyle/>
          <a:p>
            <a:fld id="{A1F558D2-848E-4FC1-A2DB-4BAB108E0859}" type="datetimeFigureOut">
              <a:rPr lang="en-US" smtClean="0"/>
              <a:t>4/14/2025</a:t>
            </a:fld>
            <a:endParaRPr lang="en-US"/>
          </a:p>
        </p:txBody>
      </p:sp>
      <p:sp>
        <p:nvSpPr>
          <p:cNvPr id="8" name="Footer Placeholder 7">
            <a:extLst>
              <a:ext uri="{FF2B5EF4-FFF2-40B4-BE49-F238E27FC236}">
                <a16:creationId xmlns:a16="http://schemas.microsoft.com/office/drawing/2014/main" id="{99B6AF04-37D5-4B82-B3C5-32E0FB8F21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E6E75A-FD65-4BA4-B170-123276890B59}"/>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4266119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204E-C895-4B40-BDA0-3E065643A9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74FF13-C836-455D-B799-7586F0CA6910}"/>
              </a:ext>
            </a:extLst>
          </p:cNvPr>
          <p:cNvSpPr>
            <a:spLocks noGrp="1"/>
          </p:cNvSpPr>
          <p:nvPr>
            <p:ph type="dt" sz="half" idx="10"/>
          </p:nvPr>
        </p:nvSpPr>
        <p:spPr/>
        <p:txBody>
          <a:bodyPr/>
          <a:lstStyle/>
          <a:p>
            <a:fld id="{A1F558D2-848E-4FC1-A2DB-4BAB108E0859}" type="datetimeFigureOut">
              <a:rPr lang="en-US" smtClean="0"/>
              <a:t>4/14/2025</a:t>
            </a:fld>
            <a:endParaRPr lang="en-US"/>
          </a:p>
        </p:txBody>
      </p:sp>
      <p:sp>
        <p:nvSpPr>
          <p:cNvPr id="4" name="Footer Placeholder 3">
            <a:extLst>
              <a:ext uri="{FF2B5EF4-FFF2-40B4-BE49-F238E27FC236}">
                <a16:creationId xmlns:a16="http://schemas.microsoft.com/office/drawing/2014/main" id="{C73A209E-B205-40D4-B6C2-991C339E1E9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5528B7-91FE-478C-B575-FDB80EDFADE6}"/>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11163589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D31B92-EC94-40AB-806E-84EB62A5A869}"/>
              </a:ext>
            </a:extLst>
          </p:cNvPr>
          <p:cNvSpPr>
            <a:spLocks noGrp="1"/>
          </p:cNvSpPr>
          <p:nvPr>
            <p:ph type="dt" sz="half" idx="10"/>
          </p:nvPr>
        </p:nvSpPr>
        <p:spPr/>
        <p:txBody>
          <a:bodyPr/>
          <a:lstStyle/>
          <a:p>
            <a:fld id="{A1F558D2-848E-4FC1-A2DB-4BAB108E0859}" type="datetimeFigureOut">
              <a:rPr lang="en-US" smtClean="0"/>
              <a:t>4/14/2025</a:t>
            </a:fld>
            <a:endParaRPr lang="en-US"/>
          </a:p>
        </p:txBody>
      </p:sp>
      <p:sp>
        <p:nvSpPr>
          <p:cNvPr id="3" name="Footer Placeholder 2">
            <a:extLst>
              <a:ext uri="{FF2B5EF4-FFF2-40B4-BE49-F238E27FC236}">
                <a16:creationId xmlns:a16="http://schemas.microsoft.com/office/drawing/2014/main" id="{B3C642CA-BAAC-43C6-B3DC-39E9D335AD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E7B22F-B399-4BA4-B4F3-FDC70FFA869E}"/>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30068377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A7ACA-049C-4918-A004-A60DAC1916CB}"/>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AAC6CB-C4DE-4337-AD4D-784A2BD8D2A1}"/>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0C19EB-4EC6-4B1E-A6A0-36AC1FEC2E20}"/>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0F6486-306E-4542-A0F9-039AA5D8FDC3}"/>
              </a:ext>
            </a:extLst>
          </p:cNvPr>
          <p:cNvSpPr>
            <a:spLocks noGrp="1"/>
          </p:cNvSpPr>
          <p:nvPr>
            <p:ph type="dt" sz="half" idx="10"/>
          </p:nvPr>
        </p:nvSpPr>
        <p:spPr/>
        <p:txBody>
          <a:bodyPr/>
          <a:lstStyle/>
          <a:p>
            <a:fld id="{A1F558D2-848E-4FC1-A2DB-4BAB108E0859}" type="datetimeFigureOut">
              <a:rPr lang="en-US" smtClean="0"/>
              <a:t>4/14/2025</a:t>
            </a:fld>
            <a:endParaRPr lang="en-US"/>
          </a:p>
        </p:txBody>
      </p:sp>
      <p:sp>
        <p:nvSpPr>
          <p:cNvPr id="6" name="Footer Placeholder 5">
            <a:extLst>
              <a:ext uri="{FF2B5EF4-FFF2-40B4-BE49-F238E27FC236}">
                <a16:creationId xmlns:a16="http://schemas.microsoft.com/office/drawing/2014/main" id="{F2E57970-63C6-4FD9-A844-07D354369B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54485D-6EB1-4F9C-BA29-1C1A13C36571}"/>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36927069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3AD3F-F588-4E71-9029-8889D0C063DF}"/>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00CB43-F2C9-4BEA-872F-6829ACDCF45D}"/>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071C87-4A1D-406D-AA29-EA937150D454}"/>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038473-E6E6-42B8-9FF2-1836A01990D9}"/>
              </a:ext>
            </a:extLst>
          </p:cNvPr>
          <p:cNvSpPr>
            <a:spLocks noGrp="1"/>
          </p:cNvSpPr>
          <p:nvPr>
            <p:ph type="dt" sz="half" idx="10"/>
          </p:nvPr>
        </p:nvSpPr>
        <p:spPr/>
        <p:txBody>
          <a:bodyPr/>
          <a:lstStyle/>
          <a:p>
            <a:fld id="{A1F558D2-848E-4FC1-A2DB-4BAB108E0859}" type="datetimeFigureOut">
              <a:rPr lang="en-US" smtClean="0"/>
              <a:t>4/14/2025</a:t>
            </a:fld>
            <a:endParaRPr lang="en-US"/>
          </a:p>
        </p:txBody>
      </p:sp>
      <p:sp>
        <p:nvSpPr>
          <p:cNvPr id="6" name="Footer Placeholder 5">
            <a:extLst>
              <a:ext uri="{FF2B5EF4-FFF2-40B4-BE49-F238E27FC236}">
                <a16:creationId xmlns:a16="http://schemas.microsoft.com/office/drawing/2014/main" id="{FFE9D7BF-DD22-435B-A7EC-BC010C429B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803CC1-CCB5-4747-AA0E-50207474AE2C}"/>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28399979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A36CA-ACAC-4582-83EC-92AC2F2FD7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D13B7F9-E0FF-4C95-A6C6-115D54BE22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2EF3AF-5D4E-4D13-AE0E-6B64A7059840}"/>
              </a:ext>
            </a:extLst>
          </p:cNvPr>
          <p:cNvSpPr>
            <a:spLocks noGrp="1"/>
          </p:cNvSpPr>
          <p:nvPr>
            <p:ph type="dt" sz="half" idx="10"/>
          </p:nvPr>
        </p:nvSpPr>
        <p:spPr/>
        <p:txBody>
          <a:bodyPr/>
          <a:lstStyle/>
          <a:p>
            <a:fld id="{A1F558D2-848E-4FC1-A2DB-4BAB108E0859}" type="datetimeFigureOut">
              <a:rPr lang="en-US" smtClean="0"/>
              <a:t>4/14/2025</a:t>
            </a:fld>
            <a:endParaRPr lang="en-US"/>
          </a:p>
        </p:txBody>
      </p:sp>
      <p:sp>
        <p:nvSpPr>
          <p:cNvPr id="5" name="Footer Placeholder 4">
            <a:extLst>
              <a:ext uri="{FF2B5EF4-FFF2-40B4-BE49-F238E27FC236}">
                <a16:creationId xmlns:a16="http://schemas.microsoft.com/office/drawing/2014/main" id="{0B6A2063-6FD4-4123-8E29-14D121FB00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6D33EB-37D5-4A4E-882E-6C224D1B7146}"/>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29294719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270EFE-4FE4-4B0A-B15A-3E9305EB7CC7}"/>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915010-E62B-42DD-8CC7-123256B48884}"/>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84A44-53F2-413B-A0AF-CD16E817F8B4}"/>
              </a:ext>
            </a:extLst>
          </p:cNvPr>
          <p:cNvSpPr>
            <a:spLocks noGrp="1"/>
          </p:cNvSpPr>
          <p:nvPr>
            <p:ph type="dt" sz="half" idx="10"/>
          </p:nvPr>
        </p:nvSpPr>
        <p:spPr/>
        <p:txBody>
          <a:bodyPr/>
          <a:lstStyle/>
          <a:p>
            <a:fld id="{A1F558D2-848E-4FC1-A2DB-4BAB108E0859}" type="datetimeFigureOut">
              <a:rPr lang="en-US" smtClean="0"/>
              <a:t>4/14/2025</a:t>
            </a:fld>
            <a:endParaRPr lang="en-US"/>
          </a:p>
        </p:txBody>
      </p:sp>
      <p:sp>
        <p:nvSpPr>
          <p:cNvPr id="5" name="Footer Placeholder 4">
            <a:extLst>
              <a:ext uri="{FF2B5EF4-FFF2-40B4-BE49-F238E27FC236}">
                <a16:creationId xmlns:a16="http://schemas.microsoft.com/office/drawing/2014/main" id="{A087988A-86A4-4AC7-AE45-9E843B8C4A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4667B6-79BB-485D-B42D-CE706E339007}"/>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16213615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685800" y="1597819"/>
            <a:ext cx="7772400" cy="1102519"/>
          </a:xfrm>
        </p:spPr>
        <p:txBody>
          <a:bodyPr/>
          <a:lstStyle>
            <a:lvl1pPr>
              <a:defRPr/>
            </a:lvl1pPr>
          </a:lstStyle>
          <a:p>
            <a:pPr lvl="0"/>
            <a:r>
              <a:rPr lang="en-CA" noProof="0"/>
              <a:t>Click to edit Master title style</a:t>
            </a:r>
          </a:p>
        </p:txBody>
      </p:sp>
      <p:sp>
        <p:nvSpPr>
          <p:cNvPr id="7171" name="Rectangle 3"/>
          <p:cNvSpPr>
            <a:spLocks noGrp="1" noChangeArrowheads="1"/>
          </p:cNvSpPr>
          <p:nvPr>
            <p:ph type="subTitle" idx="1"/>
          </p:nvPr>
        </p:nvSpPr>
        <p:spPr>
          <a:xfrm>
            <a:off x="1371600" y="2914650"/>
            <a:ext cx="6400800" cy="1314450"/>
          </a:xfrm>
        </p:spPr>
        <p:txBody>
          <a:bodyPr/>
          <a:lstStyle>
            <a:lvl1pPr marL="0" indent="0" algn="ctr">
              <a:buFontTx/>
              <a:buNone/>
              <a:defRPr/>
            </a:lvl1pPr>
          </a:lstStyle>
          <a:p>
            <a:pPr lvl="0"/>
            <a:r>
              <a:rPr lang="en-CA" noProof="0"/>
              <a:t>Click to edit Master subtitle style</a:t>
            </a:r>
          </a:p>
        </p:txBody>
      </p:sp>
    </p:spTree>
    <p:extLst>
      <p:ext uri="{BB962C8B-B14F-4D97-AF65-F5344CB8AC3E}">
        <p14:creationId xmlns:p14="http://schemas.microsoft.com/office/powerpoint/2010/main" val="4473775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08D4F-27F6-4990-B2CA-A71704EE3630}"/>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C88F7A-D7D0-4341-948A-E3F9BEE6FBC3}"/>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24DE31-D306-4207-B855-67D2550C2594}"/>
              </a:ext>
            </a:extLst>
          </p:cNvPr>
          <p:cNvSpPr>
            <a:spLocks noGrp="1"/>
          </p:cNvSpPr>
          <p:nvPr>
            <p:ph type="dt" sz="half" idx="10"/>
          </p:nvPr>
        </p:nvSpPr>
        <p:spPr/>
        <p:txBody>
          <a:bodyPr/>
          <a:lstStyle/>
          <a:p>
            <a:fld id="{076073BF-9965-43E8-865E-BC188359C6E2}" type="datetimeFigureOut">
              <a:rPr lang="en-US" smtClean="0"/>
              <a:t>4/14/2025</a:t>
            </a:fld>
            <a:endParaRPr lang="en-US"/>
          </a:p>
        </p:txBody>
      </p:sp>
      <p:sp>
        <p:nvSpPr>
          <p:cNvPr id="5" name="Footer Placeholder 4">
            <a:extLst>
              <a:ext uri="{FF2B5EF4-FFF2-40B4-BE49-F238E27FC236}">
                <a16:creationId xmlns:a16="http://schemas.microsoft.com/office/drawing/2014/main" id="{CD595096-D68E-45A4-8696-22EF08D461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C30409-B251-45A8-A861-82C4FE42A85A}"/>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28872700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5972287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CA"/>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17183884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707357"/>
            <a:ext cx="4038600" cy="275510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707357"/>
            <a:ext cx="4038600" cy="275510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7256740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7283258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9445092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42773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en-CA"/>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6483305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en-CA"/>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CA"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6113397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22526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8925" y="844154"/>
            <a:ext cx="2058988" cy="3618309"/>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1" y="844154"/>
            <a:ext cx="6029325" cy="361830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096778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71655-123A-4441-8079-EA98C50568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F5AA13-7E7B-48EE-AAD1-D9ACC2F05785}"/>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C31F24-32F6-4E9C-AC5A-1C23F0B9CC53}"/>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F3B0D5-B40C-487C-A9FB-8753C933C822}"/>
              </a:ext>
            </a:extLst>
          </p:cNvPr>
          <p:cNvSpPr>
            <a:spLocks noGrp="1"/>
          </p:cNvSpPr>
          <p:nvPr>
            <p:ph type="dt" sz="half" idx="10"/>
          </p:nvPr>
        </p:nvSpPr>
        <p:spPr/>
        <p:txBody>
          <a:bodyPr/>
          <a:lstStyle/>
          <a:p>
            <a:fld id="{076073BF-9965-43E8-865E-BC188359C6E2}" type="datetimeFigureOut">
              <a:rPr lang="en-US" smtClean="0"/>
              <a:t>4/14/2025</a:t>
            </a:fld>
            <a:endParaRPr lang="en-US"/>
          </a:p>
        </p:txBody>
      </p:sp>
      <p:sp>
        <p:nvSpPr>
          <p:cNvPr id="6" name="Footer Placeholder 5">
            <a:extLst>
              <a:ext uri="{FF2B5EF4-FFF2-40B4-BE49-F238E27FC236}">
                <a16:creationId xmlns:a16="http://schemas.microsoft.com/office/drawing/2014/main" id="{D8BFCF31-4FBD-43CF-87CD-A3420FAC39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669836-77C2-4E9F-BD49-5411069E5C3F}"/>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5834443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68313" y="844154"/>
            <a:ext cx="8229600" cy="857250"/>
          </a:xfrm>
        </p:spPr>
        <p:txBody>
          <a:bodyPr/>
          <a:lstStyle/>
          <a:p>
            <a:r>
              <a:rPr lang="en-US"/>
              <a:t>Click to edit Master title style</a:t>
            </a:r>
            <a:endParaRPr lang="en-CA"/>
          </a:p>
        </p:txBody>
      </p:sp>
      <p:sp>
        <p:nvSpPr>
          <p:cNvPr id="3" name="Content Placeholder 2"/>
          <p:cNvSpPr>
            <a:spLocks noGrp="1"/>
          </p:cNvSpPr>
          <p:nvPr>
            <p:ph sz="half" idx="1"/>
          </p:nvPr>
        </p:nvSpPr>
        <p:spPr>
          <a:xfrm>
            <a:off x="457200" y="1707357"/>
            <a:ext cx="4038600" cy="27551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648200" y="1707357"/>
            <a:ext cx="4038600" cy="27551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266999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40C39-4C7E-458E-8987-BB87A7EEAB84}"/>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F23693-3867-4DD8-871F-232327FAA2A1}"/>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D1B541-D878-4C37-8276-F0D257954D65}"/>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D95495-BC8A-492B-B0EA-C70A4ACFF1CE}"/>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C8C187-54D8-4467-A218-5DA8A83702FF}"/>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D0A214-2E0D-4122-94A7-E947027723FD}"/>
              </a:ext>
            </a:extLst>
          </p:cNvPr>
          <p:cNvSpPr>
            <a:spLocks noGrp="1"/>
          </p:cNvSpPr>
          <p:nvPr>
            <p:ph type="dt" sz="half" idx="10"/>
          </p:nvPr>
        </p:nvSpPr>
        <p:spPr/>
        <p:txBody>
          <a:bodyPr/>
          <a:lstStyle/>
          <a:p>
            <a:fld id="{076073BF-9965-43E8-865E-BC188359C6E2}" type="datetimeFigureOut">
              <a:rPr lang="en-US" smtClean="0"/>
              <a:t>4/14/2025</a:t>
            </a:fld>
            <a:endParaRPr lang="en-US"/>
          </a:p>
        </p:txBody>
      </p:sp>
      <p:sp>
        <p:nvSpPr>
          <p:cNvPr id="8" name="Footer Placeholder 7">
            <a:extLst>
              <a:ext uri="{FF2B5EF4-FFF2-40B4-BE49-F238E27FC236}">
                <a16:creationId xmlns:a16="http://schemas.microsoft.com/office/drawing/2014/main" id="{6E6775C5-AB07-43DC-829C-53DB0E03D0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7814081-E248-4761-9714-4151A2CA5F19}"/>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2103382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D3A15-A899-458F-BB35-2F31DCDD92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5B4E16-2FDD-40A2-9296-D86D52D9FF23}"/>
              </a:ext>
            </a:extLst>
          </p:cNvPr>
          <p:cNvSpPr>
            <a:spLocks noGrp="1"/>
          </p:cNvSpPr>
          <p:nvPr>
            <p:ph type="dt" sz="half" idx="10"/>
          </p:nvPr>
        </p:nvSpPr>
        <p:spPr/>
        <p:txBody>
          <a:bodyPr/>
          <a:lstStyle/>
          <a:p>
            <a:fld id="{076073BF-9965-43E8-865E-BC188359C6E2}" type="datetimeFigureOut">
              <a:rPr lang="en-US" smtClean="0"/>
              <a:t>4/14/2025</a:t>
            </a:fld>
            <a:endParaRPr lang="en-US"/>
          </a:p>
        </p:txBody>
      </p:sp>
      <p:sp>
        <p:nvSpPr>
          <p:cNvPr id="4" name="Footer Placeholder 3">
            <a:extLst>
              <a:ext uri="{FF2B5EF4-FFF2-40B4-BE49-F238E27FC236}">
                <a16:creationId xmlns:a16="http://schemas.microsoft.com/office/drawing/2014/main" id="{9709769A-3E96-483B-84A8-330601B067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22AB65-AA92-48AD-8F54-79E074CCA00C}"/>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53966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C66EE8-74D9-4D1F-8CBF-B68C13F5019F}"/>
              </a:ext>
            </a:extLst>
          </p:cNvPr>
          <p:cNvSpPr>
            <a:spLocks noGrp="1"/>
          </p:cNvSpPr>
          <p:nvPr>
            <p:ph type="dt" sz="half" idx="10"/>
          </p:nvPr>
        </p:nvSpPr>
        <p:spPr/>
        <p:txBody>
          <a:bodyPr/>
          <a:lstStyle/>
          <a:p>
            <a:fld id="{076073BF-9965-43E8-865E-BC188359C6E2}" type="datetimeFigureOut">
              <a:rPr lang="en-US" smtClean="0"/>
              <a:t>4/14/2025</a:t>
            </a:fld>
            <a:endParaRPr lang="en-US"/>
          </a:p>
        </p:txBody>
      </p:sp>
      <p:sp>
        <p:nvSpPr>
          <p:cNvPr id="3" name="Footer Placeholder 2">
            <a:extLst>
              <a:ext uri="{FF2B5EF4-FFF2-40B4-BE49-F238E27FC236}">
                <a16:creationId xmlns:a16="http://schemas.microsoft.com/office/drawing/2014/main" id="{DD81B91C-9F36-4007-A5CD-D6903378D6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2F264C-C700-4895-B35D-14984AD69730}"/>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3525653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5F068-D62D-4978-9EAB-3ABD45A975FC}"/>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E3F570-3C75-41FE-BFAB-403C92EAACA7}"/>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822E03-5259-4FB5-8E1F-911A67F44322}"/>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926562-136B-49AD-90CE-105840CD5E3B}"/>
              </a:ext>
            </a:extLst>
          </p:cNvPr>
          <p:cNvSpPr>
            <a:spLocks noGrp="1"/>
          </p:cNvSpPr>
          <p:nvPr>
            <p:ph type="dt" sz="half" idx="10"/>
          </p:nvPr>
        </p:nvSpPr>
        <p:spPr/>
        <p:txBody>
          <a:bodyPr/>
          <a:lstStyle/>
          <a:p>
            <a:fld id="{076073BF-9965-43E8-865E-BC188359C6E2}" type="datetimeFigureOut">
              <a:rPr lang="en-US" smtClean="0"/>
              <a:t>4/14/2025</a:t>
            </a:fld>
            <a:endParaRPr lang="en-US"/>
          </a:p>
        </p:txBody>
      </p:sp>
      <p:sp>
        <p:nvSpPr>
          <p:cNvPr id="6" name="Footer Placeholder 5">
            <a:extLst>
              <a:ext uri="{FF2B5EF4-FFF2-40B4-BE49-F238E27FC236}">
                <a16:creationId xmlns:a16="http://schemas.microsoft.com/office/drawing/2014/main" id="{E7AEC1EA-59E4-4A33-918C-7274A70DDD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A7B0DD-50D4-421F-AB25-4182F812CE74}"/>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1519501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49F43-CE8E-4A73-B352-06D91492160B}"/>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320961-E73D-418D-B91A-39B2B95433DA}"/>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5C538C-5A97-4CAF-8171-4D5B4FDFE6E1}"/>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B59373-FCE1-48FC-B649-33B2D1676942}"/>
              </a:ext>
            </a:extLst>
          </p:cNvPr>
          <p:cNvSpPr>
            <a:spLocks noGrp="1"/>
          </p:cNvSpPr>
          <p:nvPr>
            <p:ph type="dt" sz="half" idx="10"/>
          </p:nvPr>
        </p:nvSpPr>
        <p:spPr/>
        <p:txBody>
          <a:bodyPr/>
          <a:lstStyle/>
          <a:p>
            <a:fld id="{076073BF-9965-43E8-865E-BC188359C6E2}" type="datetimeFigureOut">
              <a:rPr lang="en-US" smtClean="0"/>
              <a:t>4/14/2025</a:t>
            </a:fld>
            <a:endParaRPr lang="en-US"/>
          </a:p>
        </p:txBody>
      </p:sp>
      <p:sp>
        <p:nvSpPr>
          <p:cNvPr id="6" name="Footer Placeholder 5">
            <a:extLst>
              <a:ext uri="{FF2B5EF4-FFF2-40B4-BE49-F238E27FC236}">
                <a16:creationId xmlns:a16="http://schemas.microsoft.com/office/drawing/2014/main" id="{74295AC1-53BE-4FC9-9046-BA87B31590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14DF4C-4732-44CC-916F-CAB25AE35177}"/>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989260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632B05-0549-444F-A8CF-E836F9B7928A}"/>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0C1684-040C-444F-B97B-88FDCAC288F3}"/>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B87A5F-8555-40DE-8DC5-E8153D7C71F9}"/>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076073BF-9965-43E8-865E-BC188359C6E2}" type="datetimeFigureOut">
              <a:rPr lang="en-US" smtClean="0"/>
              <a:t>4/14/2025</a:t>
            </a:fld>
            <a:endParaRPr lang="en-US"/>
          </a:p>
        </p:txBody>
      </p:sp>
      <p:sp>
        <p:nvSpPr>
          <p:cNvPr id="5" name="Footer Placeholder 4">
            <a:extLst>
              <a:ext uri="{FF2B5EF4-FFF2-40B4-BE49-F238E27FC236}">
                <a16:creationId xmlns:a16="http://schemas.microsoft.com/office/drawing/2014/main" id="{A95AE6B3-1796-4AD2-A0AD-3F7F1705D3ED}"/>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B553FC-44DF-45BC-89E9-27114080695B}"/>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20F9BA67-7E3A-4E2C-8633-A532D9103360}" type="slidenum">
              <a:rPr lang="en-US" smtClean="0"/>
              <a:t>‹#›</a:t>
            </a:fld>
            <a:endParaRPr lang="en-US"/>
          </a:p>
        </p:txBody>
      </p:sp>
    </p:spTree>
    <p:extLst>
      <p:ext uri="{BB962C8B-B14F-4D97-AF65-F5344CB8AC3E}">
        <p14:creationId xmlns:p14="http://schemas.microsoft.com/office/powerpoint/2010/main" val="3320934112"/>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9" r:id="rId13"/>
    <p:sldLayoutId id="2147483673"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1379FE-9A21-4E34-BAEE-373D35AE9694}"/>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C878A7-8697-44F1-9E8C-03E302AC5EBD}"/>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BDBEA-EA14-48E1-89D7-AD62B7D3964C}"/>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A1F558D2-848E-4FC1-A2DB-4BAB108E0859}" type="datetimeFigureOut">
              <a:rPr lang="en-US" smtClean="0"/>
              <a:t>4/14/2025</a:t>
            </a:fld>
            <a:endParaRPr lang="en-US"/>
          </a:p>
        </p:txBody>
      </p:sp>
      <p:sp>
        <p:nvSpPr>
          <p:cNvPr id="5" name="Footer Placeholder 4">
            <a:extLst>
              <a:ext uri="{FF2B5EF4-FFF2-40B4-BE49-F238E27FC236}">
                <a16:creationId xmlns:a16="http://schemas.microsoft.com/office/drawing/2014/main" id="{A1DF0060-27B1-462E-BFAF-196A469C0627}"/>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AC9B56A-62CA-409A-8784-22F4F8B874A0}"/>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E467D496-9883-4E84-83E7-F9603CB38ABF}" type="slidenum">
              <a:rPr lang="en-US" smtClean="0"/>
              <a:t>‹#›</a:t>
            </a:fld>
            <a:endParaRPr lang="en-US"/>
          </a:p>
        </p:txBody>
      </p:sp>
    </p:spTree>
    <p:extLst>
      <p:ext uri="{BB962C8B-B14F-4D97-AF65-F5344CB8AC3E}">
        <p14:creationId xmlns:p14="http://schemas.microsoft.com/office/powerpoint/2010/main" val="274096863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8313" y="844154"/>
            <a:ext cx="8229600" cy="857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CA"/>
              <a:t>Grief - Overview </a:t>
            </a:r>
          </a:p>
        </p:txBody>
      </p:sp>
      <p:sp>
        <p:nvSpPr>
          <p:cNvPr id="1027" name="Rectangle 3"/>
          <p:cNvSpPr>
            <a:spLocks noGrp="1" noChangeArrowheads="1"/>
          </p:cNvSpPr>
          <p:nvPr>
            <p:ph type="body" idx="1"/>
          </p:nvPr>
        </p:nvSpPr>
        <p:spPr bwMode="auto">
          <a:xfrm>
            <a:off x="457200" y="1707357"/>
            <a:ext cx="8229600" cy="27551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a:spcBef>
                <a:spcPts val="450"/>
              </a:spcBef>
              <a:spcAft>
                <a:spcPts val="450"/>
              </a:spcAft>
              <a:buFontTx/>
              <a:buChar char="-"/>
            </a:pPr>
            <a:r>
              <a:rPr lang="en-CA" sz="2700"/>
              <a:t>What is grief?</a:t>
            </a:r>
          </a:p>
          <a:p>
            <a:pPr>
              <a:spcBef>
                <a:spcPts val="450"/>
              </a:spcBef>
              <a:spcAft>
                <a:spcPts val="450"/>
              </a:spcAft>
              <a:buFontTx/>
              <a:buChar char="-"/>
            </a:pPr>
            <a:r>
              <a:rPr lang="en-CA" sz="2700"/>
              <a:t>How does it affect people?</a:t>
            </a:r>
          </a:p>
          <a:p>
            <a:pPr>
              <a:spcBef>
                <a:spcPts val="450"/>
              </a:spcBef>
              <a:spcAft>
                <a:spcPts val="450"/>
              </a:spcAft>
              <a:buFontTx/>
              <a:buChar char="-"/>
            </a:pPr>
            <a:r>
              <a:rPr lang="en-CA" sz="2700"/>
              <a:t>What does that mean for you as a DA?</a:t>
            </a:r>
          </a:p>
          <a:p>
            <a:pPr lvl="0"/>
            <a:endParaRPr lang="en-CA"/>
          </a:p>
        </p:txBody>
      </p:sp>
      <p:grpSp>
        <p:nvGrpSpPr>
          <p:cNvPr id="4" name="Group 3"/>
          <p:cNvGrpSpPr/>
          <p:nvPr userDrawn="1"/>
        </p:nvGrpSpPr>
        <p:grpSpPr>
          <a:xfrm>
            <a:off x="251520" y="141480"/>
            <a:ext cx="8712968" cy="614407"/>
            <a:chOff x="251520" y="188639"/>
            <a:chExt cx="8712968" cy="819209"/>
          </a:xfrm>
        </p:grpSpPr>
        <p:grpSp>
          <p:nvGrpSpPr>
            <p:cNvPr id="5" name="Group 4"/>
            <p:cNvGrpSpPr/>
            <p:nvPr/>
          </p:nvGrpSpPr>
          <p:grpSpPr>
            <a:xfrm>
              <a:off x="251520" y="764704"/>
              <a:ext cx="8712968" cy="72000"/>
              <a:chOff x="251520" y="692696"/>
              <a:chExt cx="8712968" cy="117727"/>
            </a:xfrm>
          </p:grpSpPr>
          <p:sp>
            <p:nvSpPr>
              <p:cNvPr id="8" name="Rectangle 7"/>
              <p:cNvSpPr/>
              <p:nvPr/>
            </p:nvSpPr>
            <p:spPr>
              <a:xfrm>
                <a:off x="251520" y="764704"/>
                <a:ext cx="8712968" cy="45719"/>
              </a:xfrm>
              <a:prstGeom prst="rect">
                <a:avLst/>
              </a:prstGeom>
              <a:solidFill>
                <a:srgbClr val="71101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51520" y="692696"/>
                <a:ext cx="8712968" cy="72008"/>
              </a:xfrm>
              <a:prstGeom prst="rect">
                <a:avLst/>
              </a:prstGeom>
              <a:solidFill>
                <a:srgbClr val="D423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extBox 5"/>
            <p:cNvSpPr txBox="1"/>
            <p:nvPr/>
          </p:nvSpPr>
          <p:spPr>
            <a:xfrm>
              <a:off x="6012160" y="269184"/>
              <a:ext cx="2880320" cy="738664"/>
            </a:xfrm>
            <a:prstGeom prst="rect">
              <a:avLst/>
            </a:prstGeom>
            <a:noFill/>
          </p:spPr>
          <p:txBody>
            <a:bodyPr wrap="square" rtlCol="0">
              <a:spAutoFit/>
            </a:bodyPr>
            <a:lstStyle/>
            <a:p>
              <a:pPr algn="r"/>
              <a:r>
                <a:rPr lang="hr-HR" b="1" baseline="30000">
                  <a:latin typeface="Century Gothic" panose="020B0502020202020204" pitchFamily="34" charset="0"/>
                </a:rPr>
                <a:t>902-427-7788 | 1-888-753-8827</a:t>
              </a:r>
            </a:p>
            <a:p>
              <a:pPr algn="r"/>
              <a:r>
                <a:rPr lang="en-US" b="1" baseline="30000">
                  <a:latin typeface="Century Gothic" panose="020B0502020202020204" pitchFamily="34" charset="0"/>
                </a:rPr>
                <a:t>www.halifaxmfrc.ca</a:t>
              </a:r>
              <a:endParaRPr lang="en-US">
                <a:latin typeface="Century Gothic" panose="020B0502020202020204" pitchFamily="34" charset="0"/>
              </a:endParaRPr>
            </a:p>
          </p:txBody>
        </p:sp>
        <p:pic>
          <p:nvPicPr>
            <p:cNvPr id="7" name="Picture 6"/>
            <p:cNvPicPr/>
            <p:nvPr/>
          </p:nvPicPr>
          <p:blipFill>
            <a:blip r:embed="rId14" cstate="email">
              <a:extLst>
                <a:ext uri="{28A0092B-C50C-407E-A947-70E740481C1C}">
                  <a14:useLocalDpi xmlns:a14="http://schemas.microsoft.com/office/drawing/2010/main"/>
                </a:ext>
              </a:extLst>
            </a:blip>
            <a:srcRect/>
            <a:stretch>
              <a:fillRect/>
            </a:stretch>
          </p:blipFill>
          <p:spPr bwMode="auto">
            <a:xfrm>
              <a:off x="251520" y="188639"/>
              <a:ext cx="3156006" cy="490515"/>
            </a:xfrm>
            <a:prstGeom prst="rect">
              <a:avLst/>
            </a:prstGeom>
            <a:noFill/>
            <a:ln>
              <a:noFill/>
            </a:ln>
          </p:spPr>
        </p:pic>
      </p:grpSp>
    </p:spTree>
  </p:cSld>
  <p:clrMap bg1="lt1" tx1="dk1" bg2="lt2" tx2="dk2" accent1="accent1" accent2="accent2" accent3="accent3" accent4="accent4" accent5="accent5" accent6="accent6" hlink="hlink" folHlink="folHlink"/>
  <p:sldLayoutIdLst>
    <p:sldLayoutId id="2147484311" r:id="rId1"/>
    <p:sldLayoutId id="2147484300" r:id="rId2"/>
    <p:sldLayoutId id="2147484301" r:id="rId3"/>
    <p:sldLayoutId id="2147484302" r:id="rId4"/>
    <p:sldLayoutId id="2147484303" r:id="rId5"/>
    <p:sldLayoutId id="2147484304" r:id="rId6"/>
    <p:sldLayoutId id="2147484305" r:id="rId7"/>
    <p:sldLayoutId id="2147484306" r:id="rId8"/>
    <p:sldLayoutId id="2147484307" r:id="rId9"/>
    <p:sldLayoutId id="2147484308" r:id="rId10"/>
    <p:sldLayoutId id="2147484309" r:id="rId11"/>
    <p:sldLayoutId id="2147484310" r:id="rId12"/>
  </p:sldLayoutIdLst>
  <p:txStyles>
    <p:titleStyle>
      <a:lvl1pPr algn="ctr" rtl="0" eaLnBrk="0" fontAlgn="base" hangingPunct="0">
        <a:spcBef>
          <a:spcPct val="0"/>
        </a:spcBef>
        <a:spcAft>
          <a:spcPct val="0"/>
        </a:spcAft>
        <a:defRPr sz="3000" b="1" cap="all" baseline="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3000" b="1">
          <a:solidFill>
            <a:schemeClr val="tx2"/>
          </a:solidFill>
          <a:latin typeface="Century Gothic" charset="0"/>
          <a:ea typeface="ＭＳ Ｐゴシック" charset="0"/>
          <a:cs typeface="ＭＳ Ｐゴシック" charset="0"/>
        </a:defRPr>
      </a:lvl2pPr>
      <a:lvl3pPr algn="ctr" rtl="0" eaLnBrk="0" fontAlgn="base" hangingPunct="0">
        <a:spcBef>
          <a:spcPct val="0"/>
        </a:spcBef>
        <a:spcAft>
          <a:spcPct val="0"/>
        </a:spcAft>
        <a:defRPr sz="3000" b="1">
          <a:solidFill>
            <a:schemeClr val="tx2"/>
          </a:solidFill>
          <a:latin typeface="Century Gothic" charset="0"/>
          <a:ea typeface="ＭＳ Ｐゴシック" charset="0"/>
          <a:cs typeface="ＭＳ Ｐゴシック" charset="0"/>
        </a:defRPr>
      </a:lvl3pPr>
      <a:lvl4pPr algn="ctr" rtl="0" eaLnBrk="0" fontAlgn="base" hangingPunct="0">
        <a:spcBef>
          <a:spcPct val="0"/>
        </a:spcBef>
        <a:spcAft>
          <a:spcPct val="0"/>
        </a:spcAft>
        <a:defRPr sz="3000" b="1">
          <a:solidFill>
            <a:schemeClr val="tx2"/>
          </a:solidFill>
          <a:latin typeface="Century Gothic" charset="0"/>
          <a:ea typeface="ＭＳ Ｐゴシック" charset="0"/>
          <a:cs typeface="ＭＳ Ｐゴシック" charset="0"/>
        </a:defRPr>
      </a:lvl4pPr>
      <a:lvl5pPr algn="ctr" rtl="0" eaLnBrk="0" fontAlgn="base" hangingPunct="0">
        <a:spcBef>
          <a:spcPct val="0"/>
        </a:spcBef>
        <a:spcAft>
          <a:spcPct val="0"/>
        </a:spcAft>
        <a:defRPr sz="3000" b="1">
          <a:solidFill>
            <a:schemeClr val="tx2"/>
          </a:solidFill>
          <a:latin typeface="Century Gothic" charset="0"/>
          <a:ea typeface="ＭＳ Ｐゴシック" charset="0"/>
          <a:cs typeface="ＭＳ Ｐゴシック" charset="0"/>
        </a:defRPr>
      </a:lvl5pPr>
      <a:lvl6pPr marL="342900" algn="ctr" rtl="0" fontAlgn="base">
        <a:spcBef>
          <a:spcPct val="0"/>
        </a:spcBef>
        <a:spcAft>
          <a:spcPct val="0"/>
        </a:spcAft>
        <a:defRPr sz="3300" b="1">
          <a:solidFill>
            <a:schemeClr val="tx2"/>
          </a:solidFill>
          <a:latin typeface="Arial" charset="0"/>
          <a:cs typeface="Arial" charset="0"/>
        </a:defRPr>
      </a:lvl6pPr>
      <a:lvl7pPr marL="685800" algn="ctr" rtl="0" fontAlgn="base">
        <a:spcBef>
          <a:spcPct val="0"/>
        </a:spcBef>
        <a:spcAft>
          <a:spcPct val="0"/>
        </a:spcAft>
        <a:defRPr sz="3300" b="1">
          <a:solidFill>
            <a:schemeClr val="tx2"/>
          </a:solidFill>
          <a:latin typeface="Arial" charset="0"/>
          <a:cs typeface="Arial" charset="0"/>
        </a:defRPr>
      </a:lvl7pPr>
      <a:lvl8pPr marL="1028700" algn="ctr" rtl="0" fontAlgn="base">
        <a:spcBef>
          <a:spcPct val="0"/>
        </a:spcBef>
        <a:spcAft>
          <a:spcPct val="0"/>
        </a:spcAft>
        <a:defRPr sz="3300" b="1">
          <a:solidFill>
            <a:schemeClr val="tx2"/>
          </a:solidFill>
          <a:latin typeface="Arial" charset="0"/>
          <a:cs typeface="Arial" charset="0"/>
        </a:defRPr>
      </a:lvl8pPr>
      <a:lvl9pPr marL="1371600" algn="ctr" rtl="0" fontAlgn="base">
        <a:spcBef>
          <a:spcPct val="0"/>
        </a:spcBef>
        <a:spcAft>
          <a:spcPct val="0"/>
        </a:spcAft>
        <a:defRPr sz="3300" b="1">
          <a:solidFill>
            <a:schemeClr val="tx2"/>
          </a:solidFill>
          <a:latin typeface="Arial" charset="0"/>
          <a:cs typeface="Arial" charset="0"/>
        </a:defRPr>
      </a:lvl9pPr>
    </p:titleStyle>
    <p:bodyStyle>
      <a:lvl1pPr marL="428625" indent="-428625" algn="l" rtl="0" eaLnBrk="0" fontAlgn="base" hangingPunct="0">
        <a:spcBef>
          <a:spcPct val="20000"/>
        </a:spcBef>
        <a:spcAft>
          <a:spcPct val="0"/>
        </a:spcAft>
        <a:buFont typeface="Arial"/>
        <a:buChar char="•"/>
        <a:defRPr sz="2100">
          <a:solidFill>
            <a:schemeClr val="tx1"/>
          </a:solidFill>
          <a:latin typeface="+mn-lt"/>
          <a:ea typeface="ＭＳ Ｐゴシック" charset="0"/>
          <a:cs typeface="ＭＳ Ｐゴシック" charset="0"/>
        </a:defRPr>
      </a:lvl1pPr>
      <a:lvl2pPr marL="557213" indent="-214313" algn="l" rtl="0" eaLnBrk="0" fontAlgn="base" hangingPunct="0">
        <a:spcBef>
          <a:spcPct val="20000"/>
        </a:spcBef>
        <a:spcAft>
          <a:spcPct val="0"/>
        </a:spcAft>
        <a:buChar char="–"/>
        <a:defRPr sz="1800">
          <a:solidFill>
            <a:schemeClr val="tx1"/>
          </a:solidFill>
          <a:latin typeface="+mn-lt"/>
          <a:ea typeface="ＭＳ Ｐゴシック" charset="0"/>
          <a:cs typeface="Arial" charset="0"/>
        </a:defRPr>
      </a:lvl2pPr>
      <a:lvl3pPr marL="857250" indent="-171450" algn="l" rtl="0" eaLnBrk="0" fontAlgn="base" hangingPunct="0">
        <a:spcBef>
          <a:spcPct val="20000"/>
        </a:spcBef>
        <a:spcAft>
          <a:spcPct val="0"/>
        </a:spcAft>
        <a:buChar char="•"/>
        <a:defRPr sz="1800">
          <a:solidFill>
            <a:schemeClr val="tx1"/>
          </a:solidFill>
          <a:latin typeface="+mn-lt"/>
          <a:ea typeface="Arial" charset="0"/>
          <a:cs typeface="Arial" charset="0"/>
        </a:defRPr>
      </a:lvl3pPr>
      <a:lvl4pPr marL="1200150" indent="-171450" algn="l" rtl="0" eaLnBrk="0" fontAlgn="base" hangingPunct="0">
        <a:spcBef>
          <a:spcPct val="20000"/>
        </a:spcBef>
        <a:spcAft>
          <a:spcPct val="0"/>
        </a:spcAft>
        <a:buChar char="–"/>
        <a:defRPr sz="1500">
          <a:solidFill>
            <a:schemeClr val="tx1"/>
          </a:solidFill>
          <a:latin typeface="+mn-lt"/>
          <a:ea typeface="Arial" charset="0"/>
          <a:cs typeface="Arial" charset="0"/>
        </a:defRPr>
      </a:lvl4pPr>
      <a:lvl5pPr marL="1543050" indent="-171450" algn="l" rtl="0" eaLnBrk="0" fontAlgn="base" hangingPunct="0">
        <a:spcBef>
          <a:spcPct val="20000"/>
        </a:spcBef>
        <a:spcAft>
          <a:spcPct val="0"/>
        </a:spcAft>
        <a:buChar char="»"/>
        <a:defRPr sz="1500">
          <a:solidFill>
            <a:schemeClr val="tx1"/>
          </a:solidFill>
          <a:latin typeface="+mn-lt"/>
          <a:ea typeface="Arial" charset="0"/>
          <a:cs typeface="Arial" charset="0"/>
        </a:defRPr>
      </a:lvl5pPr>
      <a:lvl6pPr marL="1885950" indent="-171450" algn="l" rtl="0" fontAlgn="base">
        <a:spcBef>
          <a:spcPct val="20000"/>
        </a:spcBef>
        <a:spcAft>
          <a:spcPct val="0"/>
        </a:spcAft>
        <a:buChar char="»"/>
        <a:defRPr sz="1500">
          <a:solidFill>
            <a:schemeClr val="tx1"/>
          </a:solidFill>
          <a:latin typeface="+mn-lt"/>
          <a:cs typeface="+mn-cs"/>
        </a:defRPr>
      </a:lvl6pPr>
      <a:lvl7pPr marL="2228850" indent="-171450" algn="l" rtl="0" fontAlgn="base">
        <a:spcBef>
          <a:spcPct val="20000"/>
        </a:spcBef>
        <a:spcAft>
          <a:spcPct val="0"/>
        </a:spcAft>
        <a:buChar char="»"/>
        <a:defRPr sz="1500">
          <a:solidFill>
            <a:schemeClr val="tx1"/>
          </a:solidFill>
          <a:latin typeface="+mn-lt"/>
          <a:cs typeface="+mn-cs"/>
        </a:defRPr>
      </a:lvl7pPr>
      <a:lvl8pPr marL="2571750" indent="-171450" algn="l" rtl="0" fontAlgn="base">
        <a:spcBef>
          <a:spcPct val="20000"/>
        </a:spcBef>
        <a:spcAft>
          <a:spcPct val="0"/>
        </a:spcAft>
        <a:buChar char="»"/>
        <a:defRPr sz="1500">
          <a:solidFill>
            <a:schemeClr val="tx1"/>
          </a:solidFill>
          <a:latin typeface="+mn-lt"/>
          <a:cs typeface="+mn-cs"/>
        </a:defRPr>
      </a:lvl8pPr>
      <a:lvl9pPr marL="2914650" indent="-171450" algn="l" rtl="0" fontAlgn="base">
        <a:spcBef>
          <a:spcPct val="20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5.jp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sv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sv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0"/>
        <p:cNvGrpSpPr/>
        <p:nvPr/>
      </p:nvGrpSpPr>
      <p:grpSpPr>
        <a:xfrm>
          <a:off x="0" y="0"/>
          <a:ext cx="0" cy="0"/>
          <a:chOff x="0" y="0"/>
          <a:chExt cx="0" cy="0"/>
        </a:xfrm>
      </p:grpSpPr>
      <p:sp>
        <p:nvSpPr>
          <p:cNvPr id="2" name="Rectangle 1">
            <a:extLst>
              <a:ext uri="{FF2B5EF4-FFF2-40B4-BE49-F238E27FC236}">
                <a16:creationId xmlns:a16="http://schemas.microsoft.com/office/drawing/2014/main" id="{702C7F72-3582-465E-BA07-32B34CEB6C55}"/>
              </a:ext>
            </a:extLst>
          </p:cNvPr>
          <p:cNvSpPr/>
          <p:nvPr/>
        </p:nvSpPr>
        <p:spPr>
          <a:xfrm>
            <a:off x="7734300" y="3401568"/>
            <a:ext cx="1090032" cy="80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584116A-433A-133D-31F9-692586AF0FF1}"/>
              </a:ext>
            </a:extLst>
          </p:cNvPr>
          <p:cNvSpPr>
            <a:spLocks noGrp="1"/>
          </p:cNvSpPr>
          <p:nvPr>
            <p:ph type="title"/>
          </p:nvPr>
        </p:nvSpPr>
        <p:spPr>
          <a:xfrm>
            <a:off x="3163" y="-3753"/>
            <a:ext cx="9146048" cy="2581682"/>
          </a:xfrm>
          <a:solidFill>
            <a:srgbClr val="D22730"/>
          </a:solidFill>
        </p:spPr>
        <p:txBody>
          <a:bodyPr spcFirstLastPara="1" vert="horz" wrap="square" lIns="0" tIns="0" rIns="0" bIns="0" rtlCol="0" anchor="ctr" anchorCtr="0">
            <a:noAutofit/>
          </a:bodyPr>
          <a:lstStyle/>
          <a:p>
            <a:pPr algn="ctr"/>
            <a:r>
              <a:rPr lang="en-CA" sz="3600" b="1" dirty="0">
                <a:solidFill>
                  <a:srgbClr val="FFFFFF"/>
                </a:solidFill>
                <a:latin typeface="Century Gothic"/>
              </a:rPr>
              <a:t>Halifax &amp; Region</a:t>
            </a:r>
            <a:br>
              <a:rPr lang="en-CA" sz="3600" b="1" dirty="0">
                <a:solidFill>
                  <a:srgbClr val="FFFFFF"/>
                </a:solidFill>
                <a:latin typeface="Century Gothic"/>
              </a:rPr>
            </a:br>
            <a:r>
              <a:rPr lang="en-CA" sz="3600" b="1" dirty="0">
                <a:solidFill>
                  <a:srgbClr val="FFFFFF"/>
                </a:solidFill>
                <a:latin typeface="Century Gothic"/>
              </a:rPr>
              <a:t>Military Family Resource Centre</a:t>
            </a:r>
            <a:endParaRPr lang="en-US" sz="3600" b="1">
              <a:solidFill>
                <a:srgbClr val="FFFFFF"/>
              </a:solidFill>
              <a:latin typeface="Century Gothic"/>
              <a:cs typeface="Calibri Light" panose="020F0302020204030204"/>
            </a:endParaRPr>
          </a:p>
        </p:txBody>
      </p:sp>
      <p:sp>
        <p:nvSpPr>
          <p:cNvPr id="3" name="Parallelogram 2">
            <a:extLst>
              <a:ext uri="{FF2B5EF4-FFF2-40B4-BE49-F238E27FC236}">
                <a16:creationId xmlns:a16="http://schemas.microsoft.com/office/drawing/2014/main" id="{9FE1F3DC-9095-3B0D-7524-8BD6E3F7F266}"/>
              </a:ext>
            </a:extLst>
          </p:cNvPr>
          <p:cNvSpPr/>
          <p:nvPr/>
        </p:nvSpPr>
        <p:spPr>
          <a:xfrm>
            <a:off x="-729918" y="2295580"/>
            <a:ext cx="4267200" cy="2886186"/>
          </a:xfrm>
          <a:prstGeom prst="parallelogram">
            <a:avLst/>
          </a:prstGeom>
          <a:blipFill>
            <a:blip r:embed="rId3"/>
            <a:stretch>
              <a:fillRect/>
            </a:stretch>
          </a:blip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Parallelogram 6">
            <a:extLst>
              <a:ext uri="{FF2B5EF4-FFF2-40B4-BE49-F238E27FC236}">
                <a16:creationId xmlns:a16="http://schemas.microsoft.com/office/drawing/2014/main" id="{4657D558-0579-16B8-9C93-056FEC3F0331}"/>
              </a:ext>
            </a:extLst>
          </p:cNvPr>
          <p:cNvSpPr/>
          <p:nvPr/>
        </p:nvSpPr>
        <p:spPr>
          <a:xfrm>
            <a:off x="2103922" y="2295580"/>
            <a:ext cx="4267200" cy="2886186"/>
          </a:xfrm>
          <a:prstGeom prst="parallelogram">
            <a:avLst/>
          </a:prstGeom>
          <a:blipFill>
            <a:blip r:embed="rId4"/>
            <a:stretch>
              <a:fillRect/>
            </a:stretch>
          </a:blip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Parallelogram 7">
            <a:extLst>
              <a:ext uri="{FF2B5EF4-FFF2-40B4-BE49-F238E27FC236}">
                <a16:creationId xmlns:a16="http://schemas.microsoft.com/office/drawing/2014/main" id="{C2E8250F-7D97-93EC-6389-A2F4B06C9762}"/>
              </a:ext>
            </a:extLst>
          </p:cNvPr>
          <p:cNvSpPr/>
          <p:nvPr/>
        </p:nvSpPr>
        <p:spPr>
          <a:xfrm>
            <a:off x="5638041" y="2295580"/>
            <a:ext cx="4267200" cy="2886186"/>
          </a:xfrm>
          <a:prstGeom prst="parallelogram">
            <a:avLst/>
          </a:prstGeom>
          <a:blipFill>
            <a:blip r:embed="rId5"/>
            <a:stretch>
              <a:fillRect/>
            </a:stretch>
          </a:blip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1850149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ent Placeholder 5">
            <a:extLst>
              <a:ext uri="{FF2B5EF4-FFF2-40B4-BE49-F238E27FC236}">
                <a16:creationId xmlns:a16="http://schemas.microsoft.com/office/drawing/2014/main" id="{1BF323D3-564F-6104-6588-57B4C742219D}"/>
              </a:ext>
            </a:extLst>
          </p:cNvPr>
          <p:cNvSpPr txBox="1">
            <a:spLocks/>
          </p:cNvSpPr>
          <p:nvPr/>
        </p:nvSpPr>
        <p:spPr bwMode="auto">
          <a:xfrm>
            <a:off x="4852055" y="1841782"/>
            <a:ext cx="3964130" cy="2965466"/>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lIns="91440" tIns="45720" rIns="91440" bIns="45720" numCol="1" rtlCol="0" anchor="ctr" anchorCtr="0" compatLnSpc="1">
            <a:prstTxWarp prst="textNoShape">
              <a:avLst/>
            </a:prstTxWarp>
            <a:noAutofit/>
          </a:bodyPr>
          <a:lstStyle>
            <a:lvl1pPr marL="571500" indent="-571500" algn="l" rtl="0" eaLnBrk="0" fontAlgn="base" hangingPunct="0">
              <a:spcBef>
                <a:spcPct val="20000"/>
              </a:spcBef>
              <a:spcAft>
                <a:spcPct val="0"/>
              </a:spcAft>
              <a:buFont typeface="Arial"/>
              <a:buChar char="•"/>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0"/>
                <a:cs typeface="Arial" charset="0"/>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Arial" charset="0"/>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Arial" charset="0"/>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Arial" charset="0"/>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304800" indent="-228600" eaLnBrk="1" hangingPunct="1">
              <a:spcBef>
                <a:spcPts val="2100"/>
              </a:spcBef>
              <a:spcAft>
                <a:spcPts val="0"/>
              </a:spcAft>
              <a:buFont typeface="Wingdings" panose="020B0604020202020204" pitchFamily="34" charset="0"/>
              <a:buChar char="ü"/>
              <a:defRPr/>
            </a:pPr>
            <a:r>
              <a:rPr lang="en-US" sz="2000" kern="1200" dirty="0">
                <a:latin typeface="Century Gothic"/>
                <a:ea typeface="+mn-ea"/>
                <a:cs typeface="+mn-cs"/>
              </a:rPr>
              <a:t>24/7 info &amp; referral line, website </a:t>
            </a:r>
            <a:br>
              <a:rPr lang="en-US" sz="2000" kern="1200" dirty="0">
                <a:latin typeface="Century Gothic"/>
                <a:ea typeface="+mn-ea"/>
                <a:cs typeface="+mn-cs"/>
              </a:rPr>
            </a:br>
            <a:r>
              <a:rPr lang="en-US" sz="2000" kern="1200" dirty="0">
                <a:latin typeface="Century Gothic"/>
                <a:ea typeface="+mn-ea"/>
                <a:cs typeface="+mn-cs"/>
              </a:rPr>
              <a:t>&amp; social media</a:t>
            </a:r>
            <a:endParaRPr lang="en-US" sz="2000" dirty="0">
              <a:latin typeface="Century Gothic"/>
              <a:ea typeface="+mn-ea"/>
              <a:cs typeface="Calibri" panose="020F0502020204030204"/>
            </a:endParaRPr>
          </a:p>
          <a:p>
            <a:pPr marL="304800" indent="-228600">
              <a:spcBef>
                <a:spcPts val="2100"/>
              </a:spcBef>
              <a:spcAft>
                <a:spcPts val="0"/>
              </a:spcAft>
              <a:buFont typeface="Wingdings" panose="020B0604020202020204" pitchFamily="34" charset="0"/>
              <a:buChar char="ü"/>
              <a:defRPr/>
            </a:pPr>
            <a:r>
              <a:rPr lang="en-US" sz="2000" kern="1200" dirty="0">
                <a:latin typeface="Century Gothic"/>
                <a:ea typeface="+mn-ea"/>
                <a:cs typeface="+mn-cs"/>
              </a:rPr>
              <a:t>Morale mail drop off</a:t>
            </a:r>
            <a:endParaRPr lang="en-US" sz="2000" dirty="0">
              <a:latin typeface="Century Gothic"/>
              <a:ea typeface="+mn-ea"/>
              <a:cs typeface="Calibri" panose="020F0502020204030204"/>
            </a:endParaRPr>
          </a:p>
          <a:p>
            <a:pPr marL="304800" indent="-228600">
              <a:spcBef>
                <a:spcPts val="2100"/>
              </a:spcBef>
              <a:spcAft>
                <a:spcPts val="0"/>
              </a:spcAft>
              <a:buFont typeface="Wingdings" panose="020B0604020202020204" pitchFamily="34" charset="0"/>
              <a:buChar char="ü"/>
              <a:defRPr/>
            </a:pPr>
            <a:r>
              <a:rPr lang="en-US" sz="2000" kern="1200" dirty="0">
                <a:latin typeface="Century Gothic"/>
                <a:ea typeface="+mn-ea"/>
                <a:cs typeface="+mn-cs"/>
              </a:rPr>
              <a:t>Connection programs</a:t>
            </a:r>
            <a:endParaRPr lang="en-US" sz="2000" dirty="0">
              <a:latin typeface="Century Gothic"/>
              <a:ea typeface="+mn-ea"/>
              <a:cs typeface="Calibri" panose="020F0502020204030204"/>
            </a:endParaRPr>
          </a:p>
          <a:p>
            <a:pPr marL="304800" indent="-228600" eaLnBrk="1" hangingPunct="1">
              <a:spcBef>
                <a:spcPts val="2100"/>
              </a:spcBef>
              <a:spcAft>
                <a:spcPts val="0"/>
              </a:spcAft>
              <a:buFont typeface="Wingdings" panose="020B0604020202020204" pitchFamily="34" charset="0"/>
              <a:buChar char="ü"/>
              <a:defRPr/>
            </a:pPr>
            <a:r>
              <a:rPr lang="en-US" sz="2000" kern="1200" dirty="0">
                <a:latin typeface="Century Gothic"/>
                <a:ea typeface="+mn-ea"/>
                <a:cs typeface="+mn-cs"/>
              </a:rPr>
              <a:t>Unit Family Representative program</a:t>
            </a:r>
          </a:p>
        </p:txBody>
      </p:sp>
      <p:sp>
        <p:nvSpPr>
          <p:cNvPr id="11" name="Title 4">
            <a:extLst>
              <a:ext uri="{FF2B5EF4-FFF2-40B4-BE49-F238E27FC236}">
                <a16:creationId xmlns:a16="http://schemas.microsoft.com/office/drawing/2014/main" id="{1E3DC07E-3F80-02CD-347C-89EB90D6C097}"/>
              </a:ext>
            </a:extLst>
          </p:cNvPr>
          <p:cNvSpPr txBox="1">
            <a:spLocks/>
          </p:cNvSpPr>
          <p:nvPr/>
        </p:nvSpPr>
        <p:spPr>
          <a:xfrm>
            <a:off x="494676" y="539780"/>
            <a:ext cx="8649504" cy="677617"/>
          </a:xfrm>
          <a:prstGeom prst="rect">
            <a:avLst/>
          </a:prstGeom>
        </p:spPr>
        <p:txBody>
          <a:bodyPr vert="horz" lIns="51435" tIns="25718" rIns="51435" bIns="25718" numCol="1" rtlCol="0" anchor="b"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900" b="1">
                <a:latin typeface="Century Gothic"/>
              </a:rPr>
              <a:t>INFORMATION &amp; AWARENESS</a:t>
            </a:r>
            <a:endParaRPr lang="en-US" sz="3900">
              <a:ea typeface="+mj-lt"/>
              <a:cs typeface="+mj-lt"/>
            </a:endParaRPr>
          </a:p>
        </p:txBody>
      </p:sp>
      <p:pic>
        <p:nvPicPr>
          <p:cNvPr id="14" name="Picture 14" descr="Close-up of package with blank tag">
            <a:extLst>
              <a:ext uri="{FF2B5EF4-FFF2-40B4-BE49-F238E27FC236}">
                <a16:creationId xmlns:a16="http://schemas.microsoft.com/office/drawing/2014/main" id="{58D3F5BA-F100-D8AE-0BF6-70AE430DEE5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49" r="-30"/>
          <a:stretch/>
        </p:blipFill>
        <p:spPr>
          <a:xfrm>
            <a:off x="-9885" y="1840017"/>
            <a:ext cx="4637076" cy="3296648"/>
          </a:xfrm>
          <a:prstGeom prst="rect">
            <a:avLst/>
          </a:prstGeom>
        </p:spPr>
      </p:pic>
      <p:sp>
        <p:nvSpPr>
          <p:cNvPr id="15" name="TextBox 14">
            <a:extLst>
              <a:ext uri="{FF2B5EF4-FFF2-40B4-BE49-F238E27FC236}">
                <a16:creationId xmlns:a16="http://schemas.microsoft.com/office/drawing/2014/main" id="{53B00A2A-AF86-BAB3-2C4C-178E89BDA2CA}"/>
              </a:ext>
            </a:extLst>
          </p:cNvPr>
          <p:cNvSpPr txBox="1"/>
          <p:nvPr/>
        </p:nvSpPr>
        <p:spPr>
          <a:xfrm rot="1800000">
            <a:off x="2425587" y="4040538"/>
            <a:ext cx="111415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Baguet Script"/>
              </a:rPr>
              <a:t>Sending with love.</a:t>
            </a:r>
            <a:endParaRPr lang="en-US"/>
          </a:p>
        </p:txBody>
      </p:sp>
      <p:sp>
        <p:nvSpPr>
          <p:cNvPr id="4" name="Rectangle 3">
            <a:extLst>
              <a:ext uri="{FF2B5EF4-FFF2-40B4-BE49-F238E27FC236}">
                <a16:creationId xmlns:a16="http://schemas.microsoft.com/office/drawing/2014/main" id="{6085304F-D087-E58A-5A83-AA0BAECA7FFE}"/>
              </a:ext>
            </a:extLst>
          </p:cNvPr>
          <p:cNvSpPr/>
          <p:nvPr/>
        </p:nvSpPr>
        <p:spPr>
          <a:xfrm>
            <a:off x="-15658" y="-7829"/>
            <a:ext cx="348712" cy="5143500"/>
          </a:xfrm>
          <a:prstGeom prst="rect">
            <a:avLst/>
          </a:prstGeom>
          <a:solidFill>
            <a:srgbClr val="FF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7870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Graphic 6" descr="Compass with solid fill">
            <a:extLst>
              <a:ext uri="{FF2B5EF4-FFF2-40B4-BE49-F238E27FC236}">
                <a16:creationId xmlns:a16="http://schemas.microsoft.com/office/drawing/2014/main" id="{710121DD-E508-DE6B-FC87-6C3F7EDB27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6887" y="792772"/>
            <a:ext cx="3334828" cy="3325303"/>
          </a:xfrm>
          <a:prstGeom prst="rect">
            <a:avLst/>
          </a:prstGeom>
        </p:spPr>
      </p:pic>
      <p:sp>
        <p:nvSpPr>
          <p:cNvPr id="3" name="TextBox 2">
            <a:extLst>
              <a:ext uri="{FF2B5EF4-FFF2-40B4-BE49-F238E27FC236}">
                <a16:creationId xmlns:a16="http://schemas.microsoft.com/office/drawing/2014/main" id="{3C0C2C9D-C57C-D213-CA62-524AE96E8E3E}"/>
              </a:ext>
            </a:extLst>
          </p:cNvPr>
          <p:cNvSpPr txBox="1"/>
          <p:nvPr/>
        </p:nvSpPr>
        <p:spPr>
          <a:xfrm>
            <a:off x="4762577" y="1283619"/>
            <a:ext cx="3605776" cy="24929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900" b="1" dirty="0">
                <a:solidFill>
                  <a:srgbClr val="23B3AC"/>
                </a:solidFill>
                <a:latin typeface="Century Gothic"/>
              </a:rPr>
              <a:t>WE ARE</a:t>
            </a:r>
            <a:endParaRPr lang="en-US" sz="3900" b="1" dirty="0">
              <a:latin typeface="Century Gothic"/>
            </a:endParaRPr>
          </a:p>
          <a:p>
            <a:r>
              <a:rPr lang="en-US" sz="3900" b="1" dirty="0">
                <a:solidFill>
                  <a:srgbClr val="DA1984"/>
                </a:solidFill>
                <a:latin typeface="Century Gothic"/>
              </a:rPr>
              <a:t>MILITARY FAMILY</a:t>
            </a:r>
            <a:r>
              <a:rPr lang="en-US" sz="3900" b="1" dirty="0">
                <a:solidFill>
                  <a:srgbClr val="FFBD00"/>
                </a:solidFill>
                <a:latin typeface="Century Gothic"/>
              </a:rPr>
              <a:t> NAVIGATORS</a:t>
            </a:r>
            <a:endParaRPr lang="en-US" b="1" dirty="0">
              <a:latin typeface="Century Gothic"/>
            </a:endParaRPr>
          </a:p>
        </p:txBody>
      </p:sp>
      <p:sp>
        <p:nvSpPr>
          <p:cNvPr id="4" name="Rectangle 3">
            <a:extLst>
              <a:ext uri="{FF2B5EF4-FFF2-40B4-BE49-F238E27FC236}">
                <a16:creationId xmlns:a16="http://schemas.microsoft.com/office/drawing/2014/main" id="{432AF966-C7CA-8797-A712-AC3647F87414}"/>
              </a:ext>
            </a:extLst>
          </p:cNvPr>
          <p:cNvSpPr/>
          <p:nvPr/>
        </p:nvSpPr>
        <p:spPr>
          <a:xfrm>
            <a:off x="0" y="0"/>
            <a:ext cx="348712" cy="5143500"/>
          </a:xfrm>
          <a:prstGeom prst="rect">
            <a:avLst/>
          </a:prstGeom>
          <a:solidFill>
            <a:srgbClr val="77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6168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erson holding a sign&#10;&#10;Description automatically generated">
            <a:extLst>
              <a:ext uri="{FF2B5EF4-FFF2-40B4-BE49-F238E27FC236}">
                <a16:creationId xmlns:a16="http://schemas.microsoft.com/office/drawing/2014/main" id="{0CCEAA57-D62E-CCE4-0181-0849860F02D7}"/>
              </a:ext>
            </a:extLst>
          </p:cNvPr>
          <p:cNvPicPr>
            <a:picLocks noChangeAspect="1"/>
          </p:cNvPicPr>
          <p:nvPr/>
        </p:nvPicPr>
        <p:blipFill>
          <a:blip r:embed="rId3"/>
          <a:srcRect l="5326" r="11240"/>
          <a:stretch/>
        </p:blipFill>
        <p:spPr>
          <a:xfrm>
            <a:off x="4846320" y="1709530"/>
            <a:ext cx="4297680" cy="3433970"/>
          </a:xfrm>
          <a:prstGeom prst="rect">
            <a:avLst/>
          </a:prstGeom>
        </p:spPr>
      </p:pic>
      <p:sp>
        <p:nvSpPr>
          <p:cNvPr id="2" name="Title 4">
            <a:extLst>
              <a:ext uri="{FF2B5EF4-FFF2-40B4-BE49-F238E27FC236}">
                <a16:creationId xmlns:a16="http://schemas.microsoft.com/office/drawing/2014/main" id="{167E643E-9F9C-86ED-0AC6-B35B12E1F582}"/>
              </a:ext>
            </a:extLst>
          </p:cNvPr>
          <p:cNvSpPr>
            <a:spLocks noGrp="1"/>
          </p:cNvSpPr>
          <p:nvPr>
            <p:ph type="title" idx="4294967295"/>
          </p:nvPr>
        </p:nvSpPr>
        <p:spPr>
          <a:xfrm>
            <a:off x="461135" y="793815"/>
            <a:ext cx="6713227" cy="1152525"/>
          </a:xfrm>
        </p:spPr>
        <p:txBody>
          <a:bodyPr vert="horz" lIns="51435" tIns="25718" rIns="51435" bIns="25718" numCol="1" rtlCol="0" anchor="b" anchorCtr="0" compatLnSpc="1">
            <a:prstTxWarp prst="textNoShape">
              <a:avLst/>
            </a:prstTxWarp>
            <a:noAutofit/>
          </a:bodyPr>
          <a:lstStyle/>
          <a:p>
            <a:r>
              <a:rPr lang="en-US" sz="3600" b="1" dirty="0">
                <a:latin typeface="Century Gothic"/>
              </a:rPr>
              <a:t>NAVIGATIONAL SUPPORT</a:t>
            </a:r>
            <a:br>
              <a:rPr lang="en-US" sz="3600" b="1" dirty="0">
                <a:latin typeface="Century Gothic"/>
              </a:rPr>
            </a:br>
            <a:br>
              <a:rPr lang="en-US" sz="3600" b="1" dirty="0">
                <a:latin typeface="Century Gothic"/>
              </a:rPr>
            </a:br>
            <a:r>
              <a:rPr lang="en-US" sz="3600" b="1" dirty="0">
                <a:latin typeface="Century Gothic"/>
              </a:rPr>
              <a:t>Relocation</a:t>
            </a:r>
            <a:endParaRPr lang="en-US" sz="3600" b="1" dirty="0">
              <a:ea typeface="Calibri Light"/>
              <a:cs typeface="Calibri Light"/>
            </a:endParaRPr>
          </a:p>
        </p:txBody>
      </p:sp>
      <p:sp>
        <p:nvSpPr>
          <p:cNvPr id="8" name="Content Placeholder 5">
            <a:extLst>
              <a:ext uri="{FF2B5EF4-FFF2-40B4-BE49-F238E27FC236}">
                <a16:creationId xmlns:a16="http://schemas.microsoft.com/office/drawing/2014/main" id="{EF744442-5EF5-6C51-9124-401F949D222A}"/>
              </a:ext>
            </a:extLst>
          </p:cNvPr>
          <p:cNvSpPr>
            <a:spLocks noGrp="1"/>
          </p:cNvSpPr>
          <p:nvPr>
            <p:ph idx="4294967295"/>
          </p:nvPr>
        </p:nvSpPr>
        <p:spPr>
          <a:xfrm>
            <a:off x="452886" y="2799595"/>
            <a:ext cx="5156177" cy="2119312"/>
          </a:xfrm>
        </p:spPr>
        <p:txBody>
          <a:bodyPr vert="horz" lIns="51435" tIns="25718" rIns="51435" bIns="25718" numCol="1" rtlCol="0" anchor="t" anchorCtr="0" compatLnSpc="1">
            <a:prstTxWarp prst="textNoShape">
              <a:avLst/>
            </a:prstTxWarp>
            <a:normAutofit/>
          </a:bodyPr>
          <a:lstStyle/>
          <a:p>
            <a:pPr>
              <a:buFont typeface="Wingdings" panose="020B0604020202020204" pitchFamily="34" charset="0"/>
              <a:buChar char="ü"/>
            </a:pPr>
            <a:r>
              <a:rPr lang="en-US" sz="1600" dirty="0">
                <a:latin typeface="Century Gothic"/>
                <a:ea typeface="+mn-lt"/>
                <a:cs typeface="+mn-lt"/>
              </a:rPr>
              <a:t>Resources (finding a doctor, housing)</a:t>
            </a:r>
            <a:endParaRPr lang="en-US" sz="1600" dirty="0"/>
          </a:p>
          <a:p>
            <a:pPr>
              <a:buFont typeface="Wingdings" panose="020B0604020202020204" pitchFamily="34" charset="0"/>
              <a:buChar char="ü"/>
            </a:pPr>
            <a:r>
              <a:rPr lang="en-US" sz="1600" dirty="0">
                <a:latin typeface="Century Gothic"/>
                <a:ea typeface="+mn-lt"/>
                <a:cs typeface="+mn-lt"/>
              </a:rPr>
              <a:t>Outreach in the community</a:t>
            </a:r>
          </a:p>
          <a:p>
            <a:pPr>
              <a:buFont typeface="Wingdings" panose="020B0604020202020204" pitchFamily="34" charset="0"/>
              <a:buChar char="ü"/>
            </a:pPr>
            <a:r>
              <a:rPr lang="en-US" sz="1600" dirty="0">
                <a:latin typeface="Century Gothic"/>
                <a:ea typeface="+mn-lt"/>
                <a:cs typeface="+mn-lt"/>
              </a:rPr>
              <a:t>Career &amp; Employment Support</a:t>
            </a:r>
          </a:p>
          <a:p>
            <a:pPr>
              <a:buFont typeface="Wingdings" panose="020B0604020202020204" pitchFamily="34" charset="0"/>
              <a:buChar char="ü"/>
            </a:pPr>
            <a:r>
              <a:rPr lang="en-US" sz="1600" dirty="0">
                <a:latin typeface="Century Gothic"/>
                <a:ea typeface="+mn-lt"/>
                <a:cs typeface="+mn-lt"/>
              </a:rPr>
              <a:t>Diverse Needs and Inclusion</a:t>
            </a:r>
          </a:p>
          <a:p>
            <a:pPr>
              <a:buFont typeface="Wingdings" panose="020B0604020202020204" pitchFamily="34" charset="0"/>
              <a:buChar char="ü"/>
            </a:pPr>
            <a:r>
              <a:rPr lang="en-US" sz="1600" dirty="0">
                <a:latin typeface="Century Gothic"/>
                <a:ea typeface="+mn-lt"/>
                <a:cs typeface="+mn-lt"/>
              </a:rPr>
              <a:t>Youth Centre</a:t>
            </a:r>
          </a:p>
        </p:txBody>
      </p:sp>
      <p:sp>
        <p:nvSpPr>
          <p:cNvPr id="6" name="Rectangle 5">
            <a:extLst>
              <a:ext uri="{FF2B5EF4-FFF2-40B4-BE49-F238E27FC236}">
                <a16:creationId xmlns:a16="http://schemas.microsoft.com/office/drawing/2014/main" id="{21621EA9-0540-6344-B50C-D694680243D1}"/>
              </a:ext>
            </a:extLst>
          </p:cNvPr>
          <p:cNvSpPr/>
          <p:nvPr/>
        </p:nvSpPr>
        <p:spPr>
          <a:xfrm>
            <a:off x="8791705" y="0"/>
            <a:ext cx="348712" cy="5143500"/>
          </a:xfrm>
          <a:prstGeom prst="rect">
            <a:avLst/>
          </a:prstGeom>
          <a:solidFill>
            <a:srgbClr val="303A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1094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Content Placeholder 5">
            <a:extLst>
              <a:ext uri="{FF2B5EF4-FFF2-40B4-BE49-F238E27FC236}">
                <a16:creationId xmlns:a16="http://schemas.microsoft.com/office/drawing/2014/main" id="{EF744442-5EF5-6C51-9124-401F949D222A}"/>
              </a:ext>
            </a:extLst>
          </p:cNvPr>
          <p:cNvSpPr>
            <a:spLocks noGrp="1"/>
          </p:cNvSpPr>
          <p:nvPr>
            <p:ph idx="4294967295"/>
          </p:nvPr>
        </p:nvSpPr>
        <p:spPr>
          <a:xfrm>
            <a:off x="452886" y="2376009"/>
            <a:ext cx="5156177" cy="2119312"/>
          </a:xfrm>
        </p:spPr>
        <p:txBody>
          <a:bodyPr vert="horz" lIns="51435" tIns="25718" rIns="51435" bIns="25718" numCol="1" rtlCol="0" anchor="t" anchorCtr="0" compatLnSpc="1">
            <a:prstTxWarp prst="textNoShape">
              <a:avLst/>
            </a:prstTxWarp>
            <a:normAutofit/>
          </a:bodyPr>
          <a:lstStyle/>
          <a:p>
            <a:pPr>
              <a:buFont typeface="Wingdings" panose="020B0604020202020204" pitchFamily="34" charset="0"/>
              <a:buChar char="ü"/>
            </a:pPr>
            <a:r>
              <a:rPr lang="en-US" sz="1600" dirty="0">
                <a:latin typeface="Century Gothic"/>
                <a:ea typeface="+mn-lt"/>
                <a:cs typeface="+mn-lt"/>
              </a:rPr>
              <a:t>Warm-line/check-in calls</a:t>
            </a:r>
          </a:p>
          <a:p>
            <a:pPr>
              <a:buFont typeface="Wingdings" panose="020B0604020202020204" pitchFamily="34" charset="0"/>
              <a:buChar char="ü"/>
            </a:pPr>
            <a:r>
              <a:rPr lang="en-US" sz="1600" dirty="0">
                <a:latin typeface="Century Gothic"/>
                <a:ea typeface="+mn-lt"/>
                <a:cs typeface="+mn-lt"/>
              </a:rPr>
              <a:t>Deployment education</a:t>
            </a:r>
          </a:p>
          <a:p>
            <a:pPr>
              <a:buFont typeface="Wingdings" panose="020B0604020202020204" pitchFamily="34" charset="0"/>
              <a:buChar char="ü"/>
            </a:pPr>
            <a:r>
              <a:rPr lang="en-US" sz="1600" dirty="0">
                <a:latin typeface="Century Gothic"/>
                <a:ea typeface="+mn-lt"/>
                <a:cs typeface="+mn-lt"/>
              </a:rPr>
              <a:t>Social activities &amp; connections</a:t>
            </a:r>
          </a:p>
          <a:p>
            <a:pPr>
              <a:buFont typeface="Wingdings" panose="020B0604020202020204" pitchFamily="34" charset="0"/>
              <a:buChar char="ü"/>
            </a:pPr>
            <a:r>
              <a:rPr lang="en-US" sz="1600" dirty="0">
                <a:latin typeface="Century Gothic"/>
                <a:ea typeface="+mn-lt"/>
                <a:cs typeface="+mn-lt"/>
              </a:rPr>
              <a:t>Morale Mail</a:t>
            </a:r>
          </a:p>
          <a:p>
            <a:pPr>
              <a:buFont typeface="Wingdings" panose="020B0604020202020204" pitchFamily="34" charset="0"/>
              <a:buChar char="ü"/>
            </a:pPr>
            <a:r>
              <a:rPr lang="en-US" sz="1600" dirty="0">
                <a:latin typeface="Century Gothic"/>
                <a:ea typeface="+mn-lt"/>
                <a:cs typeface="+mn-lt"/>
              </a:rPr>
              <a:t>Facebook Groups</a:t>
            </a:r>
          </a:p>
        </p:txBody>
      </p:sp>
      <p:pic>
        <p:nvPicPr>
          <p:cNvPr id="5" name="Picture 4">
            <a:extLst>
              <a:ext uri="{FF2B5EF4-FFF2-40B4-BE49-F238E27FC236}">
                <a16:creationId xmlns:a16="http://schemas.microsoft.com/office/drawing/2014/main" id="{29A0167B-D16E-DE83-8D33-671777506184}"/>
              </a:ext>
            </a:extLst>
          </p:cNvPr>
          <p:cNvPicPr>
            <a:picLocks noChangeAspect="1"/>
          </p:cNvPicPr>
          <p:nvPr/>
        </p:nvPicPr>
        <p:blipFill>
          <a:blip r:embed="rId3"/>
          <a:srcRect l="4125" r="4125"/>
          <a:stretch/>
        </p:blipFill>
        <p:spPr>
          <a:xfrm>
            <a:off x="5763006" y="2379726"/>
            <a:ext cx="3380994" cy="2763774"/>
          </a:xfrm>
          <a:prstGeom prst="rect">
            <a:avLst/>
          </a:prstGeom>
        </p:spPr>
      </p:pic>
      <p:sp>
        <p:nvSpPr>
          <p:cNvPr id="6" name="Rectangle 5">
            <a:extLst>
              <a:ext uri="{FF2B5EF4-FFF2-40B4-BE49-F238E27FC236}">
                <a16:creationId xmlns:a16="http://schemas.microsoft.com/office/drawing/2014/main" id="{21621EA9-0540-6344-B50C-D694680243D1}"/>
              </a:ext>
            </a:extLst>
          </p:cNvPr>
          <p:cNvSpPr/>
          <p:nvPr/>
        </p:nvSpPr>
        <p:spPr>
          <a:xfrm>
            <a:off x="8791705" y="0"/>
            <a:ext cx="348712" cy="5143500"/>
          </a:xfrm>
          <a:prstGeom prst="rect">
            <a:avLst/>
          </a:prstGeom>
          <a:solidFill>
            <a:srgbClr val="303A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4">
            <a:extLst>
              <a:ext uri="{FF2B5EF4-FFF2-40B4-BE49-F238E27FC236}">
                <a16:creationId xmlns:a16="http://schemas.microsoft.com/office/drawing/2014/main" id="{B1559AE0-BDF1-B839-090D-A3E1BCBC0974}"/>
              </a:ext>
            </a:extLst>
          </p:cNvPr>
          <p:cNvSpPr txBox="1">
            <a:spLocks/>
          </p:cNvSpPr>
          <p:nvPr/>
        </p:nvSpPr>
        <p:spPr>
          <a:xfrm>
            <a:off x="461135" y="793815"/>
            <a:ext cx="6713227" cy="1152525"/>
          </a:xfrm>
          <a:prstGeom prst="rect">
            <a:avLst/>
          </a:prstGeom>
        </p:spPr>
        <p:txBody>
          <a:bodyPr vert="horz" lIns="51435" tIns="25718" rIns="51435" bIns="25718" numCol="1" rtlCol="0" anchor="b" anchorCtr="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r>
              <a:rPr lang="en-US" sz="3600" b="1" dirty="0">
                <a:latin typeface="Century Gothic"/>
              </a:rPr>
              <a:t>NAVIGATIONAL SUPPORT</a:t>
            </a:r>
            <a:br>
              <a:rPr lang="en-US" sz="3600" b="1" dirty="0">
                <a:latin typeface="Century Gothic"/>
              </a:rPr>
            </a:br>
            <a:br>
              <a:rPr lang="en-US" sz="3600" b="1" dirty="0">
                <a:latin typeface="Century Gothic"/>
              </a:rPr>
            </a:br>
            <a:r>
              <a:rPr lang="en-US" sz="3600" b="1" dirty="0">
                <a:latin typeface="Century Gothic"/>
              </a:rPr>
              <a:t>Absences / Deployment</a:t>
            </a:r>
            <a:endParaRPr lang="en-US" sz="3600" b="1">
              <a:latin typeface="Century Gothic"/>
              <a:cs typeface="Calibri Light"/>
            </a:endParaRPr>
          </a:p>
        </p:txBody>
      </p:sp>
    </p:spTree>
    <p:extLst>
      <p:ext uri="{BB962C8B-B14F-4D97-AF65-F5344CB8AC3E}">
        <p14:creationId xmlns:p14="http://schemas.microsoft.com/office/powerpoint/2010/main" val="261480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descr="A picture containing text, tree&#10;&#10;Description automatically generated">
            <a:extLst>
              <a:ext uri="{FF2B5EF4-FFF2-40B4-BE49-F238E27FC236}">
                <a16:creationId xmlns:a16="http://schemas.microsoft.com/office/drawing/2014/main" id="{AE07B8F4-21E8-F8FB-8C73-4C3F68702DF8}"/>
              </a:ext>
            </a:extLst>
          </p:cNvPr>
          <p:cNvPicPr>
            <a:picLocks noChangeAspect="1"/>
          </p:cNvPicPr>
          <p:nvPr/>
        </p:nvPicPr>
        <p:blipFill rotWithShape="1">
          <a:blip r:embed="rId3"/>
          <a:srcRect l="43683" t="-23" r="890" b="102"/>
          <a:stretch/>
        </p:blipFill>
        <p:spPr>
          <a:xfrm>
            <a:off x="5240538" y="2376009"/>
            <a:ext cx="3899879" cy="2767491"/>
          </a:xfrm>
          <a:prstGeom prst="rect">
            <a:avLst/>
          </a:prstGeom>
        </p:spPr>
      </p:pic>
      <p:sp>
        <p:nvSpPr>
          <p:cNvPr id="8" name="Content Placeholder 5">
            <a:extLst>
              <a:ext uri="{FF2B5EF4-FFF2-40B4-BE49-F238E27FC236}">
                <a16:creationId xmlns:a16="http://schemas.microsoft.com/office/drawing/2014/main" id="{EF744442-5EF5-6C51-9124-401F949D222A}"/>
              </a:ext>
            </a:extLst>
          </p:cNvPr>
          <p:cNvSpPr>
            <a:spLocks noGrp="1"/>
          </p:cNvSpPr>
          <p:nvPr>
            <p:ph idx="4294967295"/>
          </p:nvPr>
        </p:nvSpPr>
        <p:spPr>
          <a:xfrm>
            <a:off x="452886" y="2376009"/>
            <a:ext cx="5156177" cy="2119312"/>
          </a:xfrm>
        </p:spPr>
        <p:txBody>
          <a:bodyPr vert="horz" lIns="51435" tIns="25718" rIns="51435" bIns="25718" numCol="1" rtlCol="0" anchor="t" anchorCtr="0" compatLnSpc="1">
            <a:prstTxWarp prst="textNoShape">
              <a:avLst/>
            </a:prstTxWarp>
            <a:normAutofit/>
          </a:bodyPr>
          <a:lstStyle/>
          <a:p>
            <a:pPr>
              <a:buFont typeface="Wingdings" panose="020B0604020202020204" pitchFamily="34" charset="0"/>
              <a:buChar char="ü"/>
            </a:pPr>
            <a:r>
              <a:rPr lang="en-US" sz="2000" dirty="0">
                <a:latin typeface="Century Gothic"/>
                <a:ea typeface="+mn-lt"/>
                <a:cs typeface="+mn-lt"/>
              </a:rPr>
              <a:t>Military 101</a:t>
            </a:r>
            <a:endParaRPr lang="en-US" sz="2000" dirty="0">
              <a:latin typeface="Calibri" panose="020F0502020204030204"/>
              <a:ea typeface="+mn-lt"/>
              <a:cs typeface="+mn-lt"/>
            </a:endParaRPr>
          </a:p>
          <a:p>
            <a:pPr>
              <a:buFont typeface="Wingdings" panose="020B0604020202020204" pitchFamily="34" charset="0"/>
              <a:buChar char="ü"/>
            </a:pPr>
            <a:r>
              <a:rPr lang="en-US" sz="2000" dirty="0">
                <a:latin typeface="Century Gothic"/>
                <a:ea typeface="+mn-lt"/>
                <a:cs typeface="+mn-lt"/>
              </a:rPr>
              <a:t>Parents of CAF Social</a:t>
            </a:r>
            <a:endParaRPr lang="en-US" sz="2000" dirty="0">
              <a:cs typeface="Calibri"/>
            </a:endParaRPr>
          </a:p>
          <a:p>
            <a:pPr>
              <a:buFont typeface="Wingdings" panose="020B0604020202020204" pitchFamily="34" charset="0"/>
              <a:buChar char="ü"/>
            </a:pPr>
            <a:r>
              <a:rPr lang="en-US" sz="2000" dirty="0">
                <a:latin typeface="Century Gothic"/>
                <a:ea typeface="+mn-lt"/>
                <a:cs typeface="+mn-lt"/>
              </a:rPr>
              <a:t>Veteran Family Navigator</a:t>
            </a:r>
          </a:p>
          <a:p>
            <a:pPr>
              <a:buFont typeface="Wingdings" panose="020B0604020202020204" pitchFamily="34" charset="0"/>
              <a:buChar char="ü"/>
            </a:pPr>
            <a:r>
              <a:rPr lang="en-US" sz="2000" dirty="0">
                <a:latin typeface="Century Gothic"/>
                <a:ea typeface="+mn-lt"/>
                <a:cs typeface="+mn-lt"/>
              </a:rPr>
              <a:t>Family Liaison Counsellor</a:t>
            </a:r>
            <a:endParaRPr lang="en-US" sz="2000" dirty="0">
              <a:ea typeface="Calibri"/>
              <a:cs typeface="Calibri"/>
            </a:endParaRPr>
          </a:p>
        </p:txBody>
      </p:sp>
      <p:sp>
        <p:nvSpPr>
          <p:cNvPr id="6" name="Rectangle 5">
            <a:extLst>
              <a:ext uri="{FF2B5EF4-FFF2-40B4-BE49-F238E27FC236}">
                <a16:creationId xmlns:a16="http://schemas.microsoft.com/office/drawing/2014/main" id="{21621EA9-0540-6344-B50C-D694680243D1}"/>
              </a:ext>
            </a:extLst>
          </p:cNvPr>
          <p:cNvSpPr/>
          <p:nvPr/>
        </p:nvSpPr>
        <p:spPr>
          <a:xfrm>
            <a:off x="8791705" y="0"/>
            <a:ext cx="348712" cy="5143500"/>
          </a:xfrm>
          <a:prstGeom prst="rect">
            <a:avLst/>
          </a:prstGeom>
          <a:solidFill>
            <a:srgbClr val="303A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4">
            <a:extLst>
              <a:ext uri="{FF2B5EF4-FFF2-40B4-BE49-F238E27FC236}">
                <a16:creationId xmlns:a16="http://schemas.microsoft.com/office/drawing/2014/main" id="{9441B7A4-DCD8-793B-DD41-1BD8468188BA}"/>
              </a:ext>
            </a:extLst>
          </p:cNvPr>
          <p:cNvSpPr txBox="1">
            <a:spLocks/>
          </p:cNvSpPr>
          <p:nvPr/>
        </p:nvSpPr>
        <p:spPr>
          <a:xfrm>
            <a:off x="461135" y="793815"/>
            <a:ext cx="6713227" cy="1152525"/>
          </a:xfrm>
          <a:prstGeom prst="rect">
            <a:avLst/>
          </a:prstGeom>
        </p:spPr>
        <p:txBody>
          <a:bodyPr vert="horz" lIns="51435" tIns="25718" rIns="51435" bIns="25718" numCol="1" rtlCol="0" anchor="b" anchorCtr="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r>
              <a:rPr lang="en-US" sz="3600" b="1" dirty="0">
                <a:latin typeface="Century Gothic"/>
              </a:rPr>
              <a:t>NAVIGATIONAL SUPPORT</a:t>
            </a:r>
            <a:br>
              <a:rPr lang="en-US" sz="3600" b="1" dirty="0">
                <a:latin typeface="Century Gothic"/>
              </a:rPr>
            </a:br>
            <a:br>
              <a:rPr lang="en-US" sz="3600" b="1" dirty="0">
                <a:latin typeface="Century Gothic"/>
              </a:rPr>
            </a:br>
            <a:r>
              <a:rPr lang="en-US" sz="3600" b="1" dirty="0">
                <a:latin typeface="Century Gothic"/>
              </a:rPr>
              <a:t>Transitions</a:t>
            </a:r>
            <a:endParaRPr lang="en-US" sz="3600" b="1">
              <a:latin typeface="Century Gothic"/>
              <a:cs typeface="Calibri Light"/>
            </a:endParaRPr>
          </a:p>
        </p:txBody>
      </p:sp>
    </p:spTree>
    <p:extLst>
      <p:ext uri="{BB962C8B-B14F-4D97-AF65-F5344CB8AC3E}">
        <p14:creationId xmlns:p14="http://schemas.microsoft.com/office/powerpoint/2010/main" val="41215472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3" descr="Icon&#10;&#10;Description automatically generated">
            <a:extLst>
              <a:ext uri="{FF2B5EF4-FFF2-40B4-BE49-F238E27FC236}">
                <a16:creationId xmlns:a16="http://schemas.microsoft.com/office/drawing/2014/main" id="{3111ADD5-0CFE-5B89-2BE6-DE01E47B18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3829833" y="-138568"/>
            <a:ext cx="5015107" cy="5279719"/>
          </a:xfrm>
          <a:prstGeom prst="rect">
            <a:avLst/>
          </a:prstGeom>
        </p:spPr>
      </p:pic>
      <p:sp>
        <p:nvSpPr>
          <p:cNvPr id="14" name="Content Placeholder 5">
            <a:extLst>
              <a:ext uri="{FF2B5EF4-FFF2-40B4-BE49-F238E27FC236}">
                <a16:creationId xmlns:a16="http://schemas.microsoft.com/office/drawing/2014/main" id="{9D4F206A-903D-1005-4EBD-086DDE70695C}"/>
              </a:ext>
            </a:extLst>
          </p:cNvPr>
          <p:cNvSpPr>
            <a:spLocks noGrp="1"/>
          </p:cNvSpPr>
          <p:nvPr>
            <p:ph idx="1"/>
          </p:nvPr>
        </p:nvSpPr>
        <p:spPr>
          <a:xfrm>
            <a:off x="510495" y="1760269"/>
            <a:ext cx="8013958" cy="2995476"/>
          </a:xfrm>
        </p:spPr>
        <p:txBody>
          <a:bodyPr vert="horz" lIns="51435" tIns="25718" rIns="51435" bIns="25718" numCol="1" rtlCol="0" anchor="t" anchorCtr="0" compatLnSpc="1">
            <a:prstTxWarp prst="textNoShape">
              <a:avLst/>
            </a:prstTxWarp>
            <a:noAutofit/>
          </a:bodyPr>
          <a:lstStyle/>
          <a:p>
            <a:pPr marL="213995" indent="-213995">
              <a:lnSpc>
                <a:spcPct val="100000"/>
              </a:lnSpc>
              <a:buFont typeface="Wingdings" panose="020B0604020202020204" pitchFamily="34" charset="0"/>
              <a:buChar char="ü"/>
            </a:pPr>
            <a:r>
              <a:rPr lang="en-CA" sz="1600" dirty="0">
                <a:latin typeface="Century Gothic"/>
                <a:ea typeface="Times New Roman" panose="02020603050405020304" pitchFamily="18" charset="0"/>
                <a:cs typeface="Calibri"/>
              </a:rPr>
              <a:t>Short-term counselling (ages 16+) &amp; Crisis Intervention</a:t>
            </a:r>
            <a:endParaRPr lang="en-US" sz="1600" dirty="0">
              <a:latin typeface="Century Gothic"/>
              <a:ea typeface="Times New Roman" panose="02020603050405020304" pitchFamily="18" charset="0"/>
              <a:cs typeface="Calibri"/>
            </a:endParaRPr>
          </a:p>
          <a:p>
            <a:pPr marL="213995" indent="-213995">
              <a:lnSpc>
                <a:spcPct val="100000"/>
              </a:lnSpc>
              <a:buFont typeface="Wingdings" panose="020B0604020202020204" pitchFamily="34" charset="0"/>
              <a:buChar char="ü"/>
            </a:pPr>
            <a:r>
              <a:rPr lang="en-CA" sz="1600" dirty="0">
                <a:latin typeface="Century Gothic"/>
                <a:ea typeface="Times New Roman" panose="02020603050405020304" pitchFamily="18" charset="0"/>
                <a:cs typeface="Calibri"/>
              </a:rPr>
              <a:t>Family and Peer Support</a:t>
            </a:r>
          </a:p>
          <a:p>
            <a:pPr marL="213995" indent="-213995">
              <a:lnSpc>
                <a:spcPct val="100000"/>
              </a:lnSpc>
              <a:buFont typeface="Wingdings" panose="020B0604020202020204" pitchFamily="34" charset="0"/>
              <a:buChar char="ü"/>
            </a:pPr>
            <a:r>
              <a:rPr lang="en-CA" sz="1600" dirty="0">
                <a:latin typeface="Century Gothic"/>
                <a:ea typeface="Times New Roman" panose="02020603050405020304" pitchFamily="18" charset="0"/>
                <a:cs typeface="Calibri"/>
              </a:rPr>
              <a:t>Short-term accommodations</a:t>
            </a:r>
          </a:p>
          <a:p>
            <a:pPr marL="213995" indent="-213995">
              <a:lnSpc>
                <a:spcPct val="100000"/>
              </a:lnSpc>
              <a:buFont typeface="Wingdings" panose="020B0604020202020204" pitchFamily="34" charset="0"/>
              <a:buChar char="ü"/>
            </a:pPr>
            <a:r>
              <a:rPr lang="en-CA" sz="1600" dirty="0">
                <a:latin typeface="Century Gothic"/>
                <a:ea typeface="Times New Roman" panose="02020603050405020304" pitchFamily="18" charset="0"/>
                <a:cs typeface="Calibri"/>
              </a:rPr>
              <a:t>Financial resources/OP Dasher</a:t>
            </a:r>
            <a:endParaRPr lang="en-CA" sz="1600" dirty="0">
              <a:latin typeface="Century Gothic"/>
              <a:ea typeface="Times New Roman" panose="02020603050405020304" pitchFamily="18" charset="0"/>
              <a:cs typeface="Times New Roman" panose="02020603050405020304" pitchFamily="18" charset="0"/>
            </a:endParaRPr>
          </a:p>
          <a:p>
            <a:pPr marL="213995" indent="-213995">
              <a:lnSpc>
                <a:spcPct val="100000"/>
              </a:lnSpc>
              <a:buFont typeface="Wingdings" panose="020B0604020202020204" pitchFamily="34" charset="0"/>
              <a:buChar char="ü"/>
            </a:pPr>
            <a:r>
              <a:rPr lang="en-CA" sz="1600" dirty="0">
                <a:latin typeface="Century Gothic"/>
                <a:ea typeface="Times New Roman" panose="02020603050405020304" pitchFamily="18" charset="0"/>
                <a:cs typeface="Times New Roman"/>
              </a:rPr>
              <a:t>Francophone Counsellor</a:t>
            </a:r>
          </a:p>
          <a:p>
            <a:pPr marL="213995" indent="-213995">
              <a:lnSpc>
                <a:spcPct val="100000"/>
              </a:lnSpc>
              <a:buFont typeface="Wingdings" panose="020B0604020202020204" pitchFamily="34" charset="0"/>
              <a:buChar char="ü"/>
            </a:pPr>
            <a:r>
              <a:rPr lang="en-CA" sz="1600" dirty="0">
                <a:latin typeface="Century Gothic"/>
                <a:ea typeface="+mn-lt"/>
                <a:cs typeface="Times New Roman"/>
              </a:rPr>
              <a:t>Navigator support to families with diverse needs</a:t>
            </a:r>
          </a:p>
          <a:p>
            <a:pPr marL="213995" indent="-213995">
              <a:lnSpc>
                <a:spcPct val="100000"/>
              </a:lnSpc>
              <a:buFont typeface="Wingdings" panose="020B0604020202020204" pitchFamily="34" charset="0"/>
              <a:buChar char="ü"/>
            </a:pPr>
            <a:r>
              <a:rPr lang="en-US" sz="1600" dirty="0">
                <a:latin typeface="Century Gothic"/>
                <a:ea typeface="+mn-lt"/>
                <a:cs typeface="+mn-lt"/>
              </a:rPr>
              <a:t>Emergency Family Care Assistance</a:t>
            </a:r>
            <a:endParaRPr lang="en-CA" sz="1600" dirty="0">
              <a:latin typeface="Century Gothic"/>
              <a:ea typeface="+mn-lt"/>
              <a:cs typeface="+mn-lt"/>
            </a:endParaRPr>
          </a:p>
        </p:txBody>
      </p:sp>
      <p:sp>
        <p:nvSpPr>
          <p:cNvPr id="9" name="Title 4">
            <a:extLst>
              <a:ext uri="{FF2B5EF4-FFF2-40B4-BE49-F238E27FC236}">
                <a16:creationId xmlns:a16="http://schemas.microsoft.com/office/drawing/2014/main" id="{6DCCEC4A-0FAE-3B63-B637-CB7C0B7B569A}"/>
              </a:ext>
            </a:extLst>
          </p:cNvPr>
          <p:cNvSpPr txBox="1">
            <a:spLocks/>
          </p:cNvSpPr>
          <p:nvPr/>
        </p:nvSpPr>
        <p:spPr>
          <a:xfrm>
            <a:off x="510495" y="457810"/>
            <a:ext cx="3959916" cy="605873"/>
          </a:xfrm>
          <a:prstGeom prst="rect">
            <a:avLst/>
          </a:prstGeom>
        </p:spPr>
        <p:txBody>
          <a:bodyPr vert="horz" lIns="51435" tIns="25718" rIns="51435" bIns="25718" numCol="1" rtlCol="0" anchor="b" anchorCtr="0" compatLnSpc="1">
            <a:prstTxWarp prst="textNoShape">
              <a:avLst/>
            </a:prstTxWarp>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800" b="1">
                <a:latin typeface="Century Gothic"/>
              </a:rPr>
              <a:t>INTERVENTION</a:t>
            </a:r>
          </a:p>
        </p:txBody>
      </p:sp>
      <p:sp>
        <p:nvSpPr>
          <p:cNvPr id="5" name="Rectangle 4">
            <a:extLst>
              <a:ext uri="{FF2B5EF4-FFF2-40B4-BE49-F238E27FC236}">
                <a16:creationId xmlns:a16="http://schemas.microsoft.com/office/drawing/2014/main" id="{4DACE297-E619-AF66-F3DE-ACA92FE2915B}"/>
              </a:ext>
            </a:extLst>
          </p:cNvPr>
          <p:cNvSpPr/>
          <p:nvPr/>
        </p:nvSpPr>
        <p:spPr>
          <a:xfrm>
            <a:off x="8791705" y="0"/>
            <a:ext cx="348712" cy="5143500"/>
          </a:xfrm>
          <a:prstGeom prst="rect">
            <a:avLst/>
          </a:prstGeom>
          <a:solidFill>
            <a:srgbClr val="303A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CF70BC2-4219-B1A2-135B-06195EC1CAB1}"/>
              </a:ext>
            </a:extLst>
          </p:cNvPr>
          <p:cNvSpPr txBox="1"/>
          <p:nvPr/>
        </p:nvSpPr>
        <p:spPr>
          <a:xfrm>
            <a:off x="510495" y="1063683"/>
            <a:ext cx="3546875" cy="369332"/>
          </a:xfrm>
          <a:prstGeom prst="rect">
            <a:avLst/>
          </a:prstGeom>
          <a:noFill/>
        </p:spPr>
        <p:txBody>
          <a:bodyPr wrap="square" rtlCol="0">
            <a:spAutoFit/>
          </a:bodyPr>
          <a:lstStyle/>
          <a:p>
            <a:r>
              <a:rPr lang="en-US" sz="1800" b="1">
                <a:latin typeface="Century Gothic"/>
              </a:rPr>
              <a:t>(Mental Health &amp; Well-Being)</a:t>
            </a:r>
            <a:endParaRPr lang="en-US" sz="1800"/>
          </a:p>
        </p:txBody>
      </p:sp>
    </p:spTree>
    <p:extLst>
      <p:ext uri="{BB962C8B-B14F-4D97-AF65-F5344CB8AC3E}">
        <p14:creationId xmlns:p14="http://schemas.microsoft.com/office/powerpoint/2010/main" val="5640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4EF308-D94D-8D31-6034-1030A0D38199}"/>
              </a:ext>
            </a:extLst>
          </p:cNvPr>
          <p:cNvSpPr/>
          <p:nvPr/>
        </p:nvSpPr>
        <p:spPr>
          <a:xfrm>
            <a:off x="2964" y="0"/>
            <a:ext cx="9151605" cy="995198"/>
          </a:xfrm>
          <a:prstGeom prst="rect">
            <a:avLst/>
          </a:prstGeom>
          <a:solidFill>
            <a:srgbClr val="D2273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dirty="0">
                <a:latin typeface="Century Gothic Pro"/>
                <a:cs typeface="Calibri"/>
              </a:rPr>
              <a:t>FUNDING</a:t>
            </a:r>
            <a:endParaRPr lang="en-US" sz="4000" b="1" dirty="0">
              <a:latin typeface="Century Gothic Pro"/>
            </a:endParaRPr>
          </a:p>
        </p:txBody>
      </p:sp>
      <p:sp>
        <p:nvSpPr>
          <p:cNvPr id="8" name="Content Placeholder 2">
            <a:extLst>
              <a:ext uri="{FF2B5EF4-FFF2-40B4-BE49-F238E27FC236}">
                <a16:creationId xmlns:a16="http://schemas.microsoft.com/office/drawing/2014/main" id="{EDD09874-314E-7A01-D423-F498DC5768C0}"/>
              </a:ext>
            </a:extLst>
          </p:cNvPr>
          <p:cNvSpPr>
            <a:spLocks noGrp="1"/>
          </p:cNvSpPr>
          <p:nvPr>
            <p:ph idx="1"/>
          </p:nvPr>
        </p:nvSpPr>
        <p:spPr>
          <a:xfrm>
            <a:off x="443820" y="1421703"/>
            <a:ext cx="3508974" cy="3244382"/>
          </a:xfrm>
        </p:spPr>
        <p:txBody>
          <a:bodyPr vert="horz" lIns="91440" tIns="45720" rIns="91440" bIns="45720" rtlCol="0" anchor="t">
            <a:normAutofit/>
          </a:bodyPr>
          <a:lstStyle/>
          <a:p>
            <a:pPr marL="0" indent="0">
              <a:buNone/>
            </a:pPr>
            <a:r>
              <a:rPr lang="en-US" sz="1800" b="1" dirty="0">
                <a:latin typeface="Century Gothic"/>
                <a:ea typeface="+mn-lt"/>
                <a:cs typeface="+mn-lt"/>
              </a:rPr>
              <a:t>CHARITY OF CHOICE: NDWCC</a:t>
            </a:r>
            <a:br>
              <a:rPr lang="en-US" sz="1800" b="1" dirty="0">
                <a:latin typeface="Century Gothic"/>
                <a:ea typeface="+mn-lt"/>
                <a:cs typeface="+mn-lt"/>
              </a:rPr>
            </a:br>
            <a:br>
              <a:rPr lang="en-US" sz="1800" dirty="0">
                <a:latin typeface="Century Gothic"/>
                <a:ea typeface="+mn-lt"/>
                <a:cs typeface="+mn-lt"/>
              </a:rPr>
            </a:br>
            <a:r>
              <a:rPr lang="en-US" sz="1800" dirty="0">
                <a:latin typeface="Century Gothic"/>
                <a:ea typeface="+mn-lt"/>
                <a:cs typeface="+mn-lt"/>
              </a:rPr>
              <a:t>Independent non-profit with funding through:</a:t>
            </a:r>
          </a:p>
          <a:p>
            <a:r>
              <a:rPr lang="en-US" sz="1800" dirty="0">
                <a:latin typeface="Century Gothic"/>
                <a:ea typeface="+mn-lt"/>
                <a:cs typeface="+mn-lt"/>
              </a:rPr>
              <a:t>Military Family Service (CFMWS)</a:t>
            </a:r>
            <a:endParaRPr lang="en-US" dirty="0">
              <a:latin typeface="Century Gothic"/>
              <a:ea typeface="+mn-lt"/>
              <a:cs typeface="+mn-lt"/>
            </a:endParaRPr>
          </a:p>
          <a:p>
            <a:r>
              <a:rPr lang="en-US" sz="1800" dirty="0">
                <a:latin typeface="Century Gothic"/>
                <a:cs typeface="Calibri"/>
              </a:rPr>
              <a:t>Base/Wing</a:t>
            </a:r>
          </a:p>
          <a:p>
            <a:r>
              <a:rPr lang="en-US" sz="1800" dirty="0">
                <a:latin typeface="Century Gothic"/>
                <a:cs typeface="Calibri"/>
              </a:rPr>
              <a:t>Fundraising/Donations and Sponsorship </a:t>
            </a:r>
          </a:p>
          <a:p>
            <a:r>
              <a:rPr lang="en-US" sz="1800" dirty="0">
                <a:latin typeface="Century Gothic"/>
                <a:cs typeface="Calibri"/>
              </a:rPr>
              <a:t>Program Fees</a:t>
            </a:r>
          </a:p>
          <a:p>
            <a:endParaRPr lang="en-US" sz="1800" dirty="0">
              <a:latin typeface="Century Gothic"/>
              <a:cs typeface="Calibri"/>
            </a:endParaRPr>
          </a:p>
          <a:p>
            <a:endParaRPr lang="en-US" sz="1800" dirty="0">
              <a:latin typeface="Century Gothic"/>
              <a:cs typeface="Calibri"/>
            </a:endParaRPr>
          </a:p>
        </p:txBody>
      </p:sp>
      <p:pic>
        <p:nvPicPr>
          <p:cNvPr id="2" name="Picture 1" descr="A group of people holding a large check&#10;&#10;Description automatically generated">
            <a:extLst>
              <a:ext uri="{FF2B5EF4-FFF2-40B4-BE49-F238E27FC236}">
                <a16:creationId xmlns:a16="http://schemas.microsoft.com/office/drawing/2014/main" id="{D5308E6F-1BFA-E450-15DD-F9A1FA78B6EA}"/>
              </a:ext>
            </a:extLst>
          </p:cNvPr>
          <p:cNvPicPr>
            <a:picLocks noChangeAspect="1"/>
          </p:cNvPicPr>
          <p:nvPr/>
        </p:nvPicPr>
        <p:blipFill>
          <a:blip r:embed="rId3"/>
          <a:stretch>
            <a:fillRect/>
          </a:stretch>
        </p:blipFill>
        <p:spPr>
          <a:xfrm>
            <a:off x="4266127" y="1419537"/>
            <a:ext cx="4572000" cy="3012763"/>
          </a:xfrm>
          <a:prstGeom prst="rect">
            <a:avLst/>
          </a:prstGeom>
        </p:spPr>
      </p:pic>
    </p:spTree>
    <p:extLst>
      <p:ext uri="{BB962C8B-B14F-4D97-AF65-F5344CB8AC3E}">
        <p14:creationId xmlns:p14="http://schemas.microsoft.com/office/powerpoint/2010/main" val="33225198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1334CF-C246-4194-8F9B-25948A311408}"/>
              </a:ext>
            </a:extLst>
          </p:cNvPr>
          <p:cNvSpPr>
            <a:spLocks noGrp="1"/>
          </p:cNvSpPr>
          <p:nvPr>
            <p:ph idx="1"/>
          </p:nvPr>
        </p:nvSpPr>
        <p:spPr>
          <a:xfrm>
            <a:off x="4457318" y="2183161"/>
            <a:ext cx="4411500" cy="2338609"/>
          </a:xfrm>
        </p:spPr>
        <p:txBody>
          <a:bodyPr vert="horz" lIns="91440" tIns="45720" rIns="91440" bIns="45720" rtlCol="0" anchor="t">
            <a:normAutofit/>
          </a:bodyPr>
          <a:lstStyle/>
          <a:p>
            <a:r>
              <a:rPr lang="en-US" sz="2000" dirty="0">
                <a:latin typeface="Century Gothic"/>
                <a:ea typeface="+mn-lt"/>
                <a:cs typeface="+mn-lt"/>
              </a:rPr>
              <a:t>Strongest Families Institute</a:t>
            </a:r>
          </a:p>
          <a:p>
            <a:r>
              <a:rPr lang="en-US" sz="2000" dirty="0">
                <a:latin typeface="Century Gothic"/>
                <a:ea typeface="+mn-lt"/>
                <a:cs typeface="+mn-lt"/>
              </a:rPr>
              <a:t>Canadian Forces Member Assistance Program</a:t>
            </a:r>
          </a:p>
          <a:p>
            <a:r>
              <a:rPr lang="en-US" sz="2000" dirty="0">
                <a:latin typeface="Century Gothic"/>
                <a:ea typeface="+mn-lt"/>
                <a:cs typeface="+mn-lt"/>
              </a:rPr>
              <a:t>Health Care</a:t>
            </a:r>
          </a:p>
          <a:p>
            <a:pPr lvl="1"/>
            <a:r>
              <a:rPr lang="en-US" sz="1400" dirty="0">
                <a:latin typeface="Century Gothic"/>
                <a:ea typeface="+mn-lt"/>
                <a:cs typeface="+mn-lt"/>
              </a:rPr>
              <a:t>NS Virtual Health Care</a:t>
            </a:r>
          </a:p>
          <a:p>
            <a:pPr lvl="1"/>
            <a:r>
              <a:rPr lang="en-US" sz="1400" dirty="0">
                <a:latin typeface="Century Gothic"/>
                <a:ea typeface="+mn-lt"/>
                <a:cs typeface="+mn-lt"/>
              </a:rPr>
              <a:t>Maple Virtual Health Care</a:t>
            </a:r>
          </a:p>
        </p:txBody>
      </p:sp>
      <p:sp>
        <p:nvSpPr>
          <p:cNvPr id="10" name="TextBox 9">
            <a:extLst>
              <a:ext uri="{FF2B5EF4-FFF2-40B4-BE49-F238E27FC236}">
                <a16:creationId xmlns:a16="http://schemas.microsoft.com/office/drawing/2014/main" id="{AD25A50C-5DBB-49C1-94DE-ACAFB2AB9CB8}"/>
              </a:ext>
            </a:extLst>
          </p:cNvPr>
          <p:cNvSpPr txBox="1"/>
          <p:nvPr/>
        </p:nvSpPr>
        <p:spPr>
          <a:xfrm>
            <a:off x="706601" y="399275"/>
            <a:ext cx="5419907" cy="707886"/>
          </a:xfrm>
          <a:prstGeom prst="rect">
            <a:avLst/>
          </a:prstGeom>
          <a:noFill/>
        </p:spPr>
        <p:txBody>
          <a:bodyPr wrap="square" lIns="91440" tIns="45720" rIns="91440" bIns="45720" rtlCol="0" anchor="t">
            <a:spAutoFit/>
          </a:bodyPr>
          <a:lstStyle/>
          <a:p>
            <a:r>
              <a:rPr lang="en-US" sz="4000" b="1" dirty="0">
                <a:solidFill>
                  <a:srgbClr val="DA1984"/>
                </a:solidFill>
                <a:latin typeface="Century Gothic"/>
              </a:rPr>
              <a:t>PARTNERSHIPS</a:t>
            </a:r>
            <a:endParaRPr lang="en-US" dirty="0">
              <a:solidFill>
                <a:srgbClr val="DA1984"/>
              </a:solidFill>
              <a:latin typeface="Century Gothic"/>
            </a:endParaRPr>
          </a:p>
        </p:txBody>
      </p:sp>
      <p:pic>
        <p:nvPicPr>
          <p:cNvPr id="2" name="Graphic 3" descr="Handshake outline">
            <a:extLst>
              <a:ext uri="{FF2B5EF4-FFF2-40B4-BE49-F238E27FC236}">
                <a16:creationId xmlns:a16="http://schemas.microsoft.com/office/drawing/2014/main" id="{6F0B4A51-59B6-C423-EEDD-ABA8936A91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4116" y="1720601"/>
            <a:ext cx="3255201" cy="3270858"/>
          </a:xfrm>
          <a:prstGeom prst="rect">
            <a:avLst/>
          </a:prstGeom>
        </p:spPr>
      </p:pic>
      <p:sp>
        <p:nvSpPr>
          <p:cNvPr id="5" name="Rectangle 4">
            <a:extLst>
              <a:ext uri="{FF2B5EF4-FFF2-40B4-BE49-F238E27FC236}">
                <a16:creationId xmlns:a16="http://schemas.microsoft.com/office/drawing/2014/main" id="{3D5D1B2E-AB42-FC90-AB71-790DD0C9BB6B}"/>
              </a:ext>
            </a:extLst>
          </p:cNvPr>
          <p:cNvSpPr/>
          <p:nvPr/>
        </p:nvSpPr>
        <p:spPr>
          <a:xfrm>
            <a:off x="0" y="0"/>
            <a:ext cx="348712" cy="5143500"/>
          </a:xfrm>
          <a:prstGeom prst="rect">
            <a:avLst/>
          </a:prstGeom>
          <a:solidFill>
            <a:srgbClr val="23B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qr code on a white background&#10;&#10;AI-generated content may be incorrect.">
            <a:extLst>
              <a:ext uri="{FF2B5EF4-FFF2-40B4-BE49-F238E27FC236}">
                <a16:creationId xmlns:a16="http://schemas.microsoft.com/office/drawing/2014/main" id="{690DBF88-11B0-119E-8C3A-896596D3E329}"/>
              </a:ext>
            </a:extLst>
          </p:cNvPr>
          <p:cNvPicPr>
            <a:picLocks noChangeAspect="1"/>
          </p:cNvPicPr>
          <p:nvPr/>
        </p:nvPicPr>
        <p:blipFill>
          <a:blip r:embed="rId5"/>
          <a:stretch>
            <a:fillRect/>
          </a:stretch>
        </p:blipFill>
        <p:spPr>
          <a:xfrm>
            <a:off x="7842120" y="3983997"/>
            <a:ext cx="998220" cy="998220"/>
          </a:xfrm>
          <a:prstGeom prst="rect">
            <a:avLst/>
          </a:prstGeom>
        </p:spPr>
      </p:pic>
      <p:pic>
        <p:nvPicPr>
          <p:cNvPr id="8" name="Graphic 7" descr="Arrow: Slight curve with solid fill">
            <a:extLst>
              <a:ext uri="{FF2B5EF4-FFF2-40B4-BE49-F238E27FC236}">
                <a16:creationId xmlns:a16="http://schemas.microsoft.com/office/drawing/2014/main" id="{5FC9D1A0-04E9-84AC-4680-36FE70C11E5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984743">
            <a:off x="6886919" y="3820729"/>
            <a:ext cx="914400" cy="914400"/>
          </a:xfrm>
          <a:prstGeom prst="rect">
            <a:avLst/>
          </a:prstGeom>
        </p:spPr>
      </p:pic>
    </p:spTree>
    <p:extLst>
      <p:ext uri="{BB962C8B-B14F-4D97-AF65-F5344CB8AC3E}">
        <p14:creationId xmlns:p14="http://schemas.microsoft.com/office/powerpoint/2010/main" val="29418652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75000"/>
          </a:schemeClr>
        </a:solidFill>
        <a:effectLst/>
      </p:bgPr>
    </p:bg>
    <p:spTree>
      <p:nvGrpSpPr>
        <p:cNvPr id="1" name="Shape 86"/>
        <p:cNvGrpSpPr/>
        <p:nvPr/>
      </p:nvGrpSpPr>
      <p:grpSpPr>
        <a:xfrm>
          <a:off x="0" y="0"/>
          <a:ext cx="0" cy="0"/>
          <a:chOff x="0" y="0"/>
          <a:chExt cx="0" cy="0"/>
        </a:xfrm>
      </p:grpSpPr>
      <p:sp>
        <p:nvSpPr>
          <p:cNvPr id="87" name="Google Shape;87;p12"/>
          <p:cNvSpPr txBox="1">
            <a:spLocks noGrp="1"/>
          </p:cNvSpPr>
          <p:nvPr>
            <p:ph type="ctrTitle" idx="4294967295"/>
          </p:nvPr>
        </p:nvSpPr>
        <p:spPr>
          <a:xfrm>
            <a:off x="301925" y="2200066"/>
            <a:ext cx="7772400" cy="1600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3600" b="1" dirty="0">
                <a:solidFill>
                  <a:schemeClr val="bg1"/>
                </a:solidFill>
                <a:latin typeface="Century Gothic"/>
              </a:rPr>
              <a:t>FAMILY</a:t>
            </a:r>
            <a:br>
              <a:rPr lang="en-US" sz="3600" b="1" dirty="0">
                <a:latin typeface="Century Gothic"/>
              </a:rPr>
            </a:br>
            <a:r>
              <a:rPr lang="en-US" sz="3600" b="1" dirty="0">
                <a:solidFill>
                  <a:schemeClr val="bg1"/>
                </a:solidFill>
                <a:latin typeface="Century Gothic"/>
              </a:rPr>
              <a:t>CONNECTION </a:t>
            </a:r>
            <a:br>
              <a:rPr lang="en-US" sz="3600" b="1" dirty="0">
                <a:latin typeface="Century Gothic"/>
              </a:rPr>
            </a:br>
            <a:r>
              <a:rPr lang="en-US" sz="3600" b="1" dirty="0">
                <a:solidFill>
                  <a:schemeClr val="bg1"/>
                </a:solidFill>
                <a:latin typeface="Century Gothic"/>
              </a:rPr>
              <a:t>FORM</a:t>
            </a:r>
          </a:p>
        </p:txBody>
      </p:sp>
      <p:sp>
        <p:nvSpPr>
          <p:cNvPr id="2" name="Oval 1">
            <a:extLst>
              <a:ext uri="{FF2B5EF4-FFF2-40B4-BE49-F238E27FC236}">
                <a16:creationId xmlns:a16="http://schemas.microsoft.com/office/drawing/2014/main" id="{74FFD98C-A21E-12ED-6CF8-3B3DE708C7F0}"/>
              </a:ext>
            </a:extLst>
          </p:cNvPr>
          <p:cNvSpPr/>
          <p:nvPr/>
        </p:nvSpPr>
        <p:spPr>
          <a:xfrm>
            <a:off x="-151805" y="-1400177"/>
            <a:ext cx="3186112" cy="2886075"/>
          </a:xfrm>
          <a:prstGeom prst="ellipse">
            <a:avLst/>
          </a:prstGeom>
          <a:solidFill>
            <a:srgbClr val="711112"/>
          </a:solidFill>
          <a:ln>
            <a:solidFill>
              <a:srgbClr val="7110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87;p12">
            <a:extLst>
              <a:ext uri="{FF2B5EF4-FFF2-40B4-BE49-F238E27FC236}">
                <a16:creationId xmlns:a16="http://schemas.microsoft.com/office/drawing/2014/main" id="{A72F8349-4093-91A8-1EC2-6CD670BAF04D}"/>
              </a:ext>
            </a:extLst>
          </p:cNvPr>
          <p:cNvSpPr txBox="1">
            <a:spLocks/>
          </p:cNvSpPr>
          <p:nvPr/>
        </p:nvSpPr>
        <p:spPr>
          <a:xfrm>
            <a:off x="1270636" y="227973"/>
            <a:ext cx="800100" cy="1414763"/>
          </a:xfrm>
          <a:prstGeom prst="rect">
            <a:avLst/>
          </a:prstGeom>
        </p:spPr>
        <p:txBody>
          <a:bodyPr spcFirstLastPara="1" vert="horz" wrap="square" lIns="0" tIns="0" rIns="0" bIns="0" rtlCol="0" anchor="ctr" anchorCtr="0">
            <a:noAutofit/>
          </a:bodyPr>
          <a:lstStyle>
            <a:lvl1pPr lvl="0" algn="l" defTabSz="914400" rtl="0" eaLnBrk="1" latinLnBrk="0" hangingPunct="1">
              <a:lnSpc>
                <a:spcPct val="90000"/>
              </a:lnSpc>
              <a:spcBef>
                <a:spcPts val="0"/>
              </a:spcBef>
              <a:spcAft>
                <a:spcPts val="0"/>
              </a:spcAft>
              <a:buClr>
                <a:schemeClr val="lt1"/>
              </a:buClr>
              <a:buSzPts val="6000"/>
              <a:buNone/>
              <a:defRPr sz="3600" b="1" kern="1200">
                <a:solidFill>
                  <a:schemeClr val="lt1"/>
                </a:solidFill>
                <a:latin typeface="Century Gothic" panose="020B0502020202020204" pitchFamily="34" charset="0"/>
                <a:ea typeface="+mj-ea"/>
                <a:cs typeface="+mj-cs"/>
              </a:defRPr>
            </a:lvl1pPr>
            <a:lvl2pPr lvl="1" rtl="0">
              <a:spcBef>
                <a:spcPts val="0"/>
              </a:spcBef>
              <a:spcAft>
                <a:spcPts val="0"/>
              </a:spcAft>
              <a:buClr>
                <a:schemeClr val="lt1"/>
              </a:buClr>
              <a:buSzPts val="6000"/>
              <a:buNone/>
              <a:defRPr sz="6000">
                <a:solidFill>
                  <a:schemeClr val="lt1"/>
                </a:solidFill>
              </a:defRPr>
            </a:lvl2pPr>
            <a:lvl3pPr lvl="2" rtl="0">
              <a:spcBef>
                <a:spcPts val="0"/>
              </a:spcBef>
              <a:spcAft>
                <a:spcPts val="0"/>
              </a:spcAft>
              <a:buClr>
                <a:schemeClr val="lt1"/>
              </a:buClr>
              <a:buSzPts val="6000"/>
              <a:buNone/>
              <a:defRPr sz="6000">
                <a:solidFill>
                  <a:schemeClr val="lt1"/>
                </a:solidFill>
              </a:defRPr>
            </a:lvl3pPr>
            <a:lvl4pPr lvl="3" rtl="0">
              <a:spcBef>
                <a:spcPts val="0"/>
              </a:spcBef>
              <a:spcAft>
                <a:spcPts val="0"/>
              </a:spcAft>
              <a:buClr>
                <a:schemeClr val="lt1"/>
              </a:buClr>
              <a:buSzPts val="6000"/>
              <a:buNone/>
              <a:defRPr sz="6000">
                <a:solidFill>
                  <a:schemeClr val="lt1"/>
                </a:solidFill>
              </a:defRPr>
            </a:lvl4pPr>
            <a:lvl5pPr lvl="4" rtl="0">
              <a:spcBef>
                <a:spcPts val="0"/>
              </a:spcBef>
              <a:spcAft>
                <a:spcPts val="0"/>
              </a:spcAft>
              <a:buClr>
                <a:schemeClr val="lt1"/>
              </a:buClr>
              <a:buSzPts val="6000"/>
              <a:buNone/>
              <a:defRPr sz="6000">
                <a:solidFill>
                  <a:schemeClr val="lt1"/>
                </a:solidFill>
              </a:defRPr>
            </a:lvl5pPr>
            <a:lvl6pPr lvl="5" rtl="0">
              <a:spcBef>
                <a:spcPts val="0"/>
              </a:spcBef>
              <a:spcAft>
                <a:spcPts val="0"/>
              </a:spcAft>
              <a:buClr>
                <a:schemeClr val="lt1"/>
              </a:buClr>
              <a:buSzPts val="6000"/>
              <a:buNone/>
              <a:defRPr sz="6000">
                <a:solidFill>
                  <a:schemeClr val="lt1"/>
                </a:solidFill>
              </a:defRPr>
            </a:lvl6pPr>
            <a:lvl7pPr lvl="6" rtl="0">
              <a:spcBef>
                <a:spcPts val="0"/>
              </a:spcBef>
              <a:spcAft>
                <a:spcPts val="0"/>
              </a:spcAft>
              <a:buClr>
                <a:schemeClr val="lt1"/>
              </a:buClr>
              <a:buSzPts val="6000"/>
              <a:buNone/>
              <a:defRPr sz="6000">
                <a:solidFill>
                  <a:schemeClr val="lt1"/>
                </a:solidFill>
              </a:defRPr>
            </a:lvl7pPr>
            <a:lvl8pPr lvl="7" rtl="0">
              <a:spcBef>
                <a:spcPts val="0"/>
              </a:spcBef>
              <a:spcAft>
                <a:spcPts val="0"/>
              </a:spcAft>
              <a:buClr>
                <a:schemeClr val="lt1"/>
              </a:buClr>
              <a:buSzPts val="6000"/>
              <a:buNone/>
              <a:defRPr sz="6000">
                <a:solidFill>
                  <a:schemeClr val="lt1"/>
                </a:solidFill>
              </a:defRPr>
            </a:lvl8pPr>
            <a:lvl9pPr lvl="8" rtl="0">
              <a:spcBef>
                <a:spcPts val="0"/>
              </a:spcBef>
              <a:spcAft>
                <a:spcPts val="0"/>
              </a:spcAft>
              <a:buClr>
                <a:schemeClr val="lt1"/>
              </a:buClr>
              <a:buSzPts val="6000"/>
              <a:buNone/>
              <a:defRPr sz="6000">
                <a:solidFill>
                  <a:schemeClr val="lt1"/>
                </a:solidFill>
              </a:defRPr>
            </a:lvl9pPr>
          </a:lstStyle>
          <a:p>
            <a:r>
              <a:rPr lang="en-US" sz="6600">
                <a:latin typeface="Century Gothic"/>
              </a:rPr>
              <a:t>!</a:t>
            </a:r>
            <a:endParaRPr lang="en-US" sz="6600"/>
          </a:p>
        </p:txBody>
      </p:sp>
      <p:sp>
        <p:nvSpPr>
          <p:cNvPr id="7" name="Google Shape;87;p12">
            <a:extLst>
              <a:ext uri="{FF2B5EF4-FFF2-40B4-BE49-F238E27FC236}">
                <a16:creationId xmlns:a16="http://schemas.microsoft.com/office/drawing/2014/main" id="{EF4A3586-7AEF-0077-FAC3-946D697F6AB1}"/>
              </a:ext>
            </a:extLst>
          </p:cNvPr>
          <p:cNvSpPr txBox="1">
            <a:spLocks/>
          </p:cNvSpPr>
          <p:nvPr/>
        </p:nvSpPr>
        <p:spPr>
          <a:xfrm>
            <a:off x="749141" y="192255"/>
            <a:ext cx="1621632" cy="314625"/>
          </a:xfrm>
          <a:prstGeom prst="rect">
            <a:avLst/>
          </a:prstGeom>
        </p:spPr>
        <p:txBody>
          <a:bodyPr spcFirstLastPara="1" vert="horz" wrap="square" lIns="0" tIns="0" rIns="0" bIns="0" rtlCol="0" anchor="ctr" anchorCtr="0">
            <a:noAutofit/>
          </a:bodyPr>
          <a:lstStyle>
            <a:lvl1pPr lvl="0" algn="l" defTabSz="914400" rtl="0" eaLnBrk="1" latinLnBrk="0" hangingPunct="1">
              <a:lnSpc>
                <a:spcPct val="90000"/>
              </a:lnSpc>
              <a:spcBef>
                <a:spcPts val="0"/>
              </a:spcBef>
              <a:spcAft>
                <a:spcPts val="0"/>
              </a:spcAft>
              <a:buClr>
                <a:schemeClr val="lt1"/>
              </a:buClr>
              <a:buSzPts val="6000"/>
              <a:buNone/>
              <a:defRPr sz="3600" b="1" kern="1200">
                <a:solidFill>
                  <a:schemeClr val="lt1"/>
                </a:solidFill>
                <a:latin typeface="Century Gothic" panose="020B0502020202020204" pitchFamily="34" charset="0"/>
                <a:ea typeface="+mj-ea"/>
                <a:cs typeface="+mj-cs"/>
              </a:defRPr>
            </a:lvl1pPr>
            <a:lvl2pPr lvl="1" rtl="0">
              <a:spcBef>
                <a:spcPts val="0"/>
              </a:spcBef>
              <a:spcAft>
                <a:spcPts val="0"/>
              </a:spcAft>
              <a:buClr>
                <a:schemeClr val="lt1"/>
              </a:buClr>
              <a:buSzPts val="6000"/>
              <a:buNone/>
              <a:defRPr sz="6000">
                <a:solidFill>
                  <a:schemeClr val="lt1"/>
                </a:solidFill>
              </a:defRPr>
            </a:lvl2pPr>
            <a:lvl3pPr lvl="2" rtl="0">
              <a:spcBef>
                <a:spcPts val="0"/>
              </a:spcBef>
              <a:spcAft>
                <a:spcPts val="0"/>
              </a:spcAft>
              <a:buClr>
                <a:schemeClr val="lt1"/>
              </a:buClr>
              <a:buSzPts val="6000"/>
              <a:buNone/>
              <a:defRPr sz="6000">
                <a:solidFill>
                  <a:schemeClr val="lt1"/>
                </a:solidFill>
              </a:defRPr>
            </a:lvl3pPr>
            <a:lvl4pPr lvl="3" rtl="0">
              <a:spcBef>
                <a:spcPts val="0"/>
              </a:spcBef>
              <a:spcAft>
                <a:spcPts val="0"/>
              </a:spcAft>
              <a:buClr>
                <a:schemeClr val="lt1"/>
              </a:buClr>
              <a:buSzPts val="6000"/>
              <a:buNone/>
              <a:defRPr sz="6000">
                <a:solidFill>
                  <a:schemeClr val="lt1"/>
                </a:solidFill>
              </a:defRPr>
            </a:lvl4pPr>
            <a:lvl5pPr lvl="4" rtl="0">
              <a:spcBef>
                <a:spcPts val="0"/>
              </a:spcBef>
              <a:spcAft>
                <a:spcPts val="0"/>
              </a:spcAft>
              <a:buClr>
                <a:schemeClr val="lt1"/>
              </a:buClr>
              <a:buSzPts val="6000"/>
              <a:buNone/>
              <a:defRPr sz="6000">
                <a:solidFill>
                  <a:schemeClr val="lt1"/>
                </a:solidFill>
              </a:defRPr>
            </a:lvl5pPr>
            <a:lvl6pPr lvl="5" rtl="0">
              <a:spcBef>
                <a:spcPts val="0"/>
              </a:spcBef>
              <a:spcAft>
                <a:spcPts val="0"/>
              </a:spcAft>
              <a:buClr>
                <a:schemeClr val="lt1"/>
              </a:buClr>
              <a:buSzPts val="6000"/>
              <a:buNone/>
              <a:defRPr sz="6000">
                <a:solidFill>
                  <a:schemeClr val="lt1"/>
                </a:solidFill>
              </a:defRPr>
            </a:lvl6pPr>
            <a:lvl7pPr lvl="6" rtl="0">
              <a:spcBef>
                <a:spcPts val="0"/>
              </a:spcBef>
              <a:spcAft>
                <a:spcPts val="0"/>
              </a:spcAft>
              <a:buClr>
                <a:schemeClr val="lt1"/>
              </a:buClr>
              <a:buSzPts val="6000"/>
              <a:buNone/>
              <a:defRPr sz="6000">
                <a:solidFill>
                  <a:schemeClr val="lt1"/>
                </a:solidFill>
              </a:defRPr>
            </a:lvl7pPr>
            <a:lvl8pPr lvl="7" rtl="0">
              <a:spcBef>
                <a:spcPts val="0"/>
              </a:spcBef>
              <a:spcAft>
                <a:spcPts val="0"/>
              </a:spcAft>
              <a:buClr>
                <a:schemeClr val="lt1"/>
              </a:buClr>
              <a:buSzPts val="6000"/>
              <a:buNone/>
              <a:defRPr sz="6000">
                <a:solidFill>
                  <a:schemeClr val="lt1"/>
                </a:solidFill>
              </a:defRPr>
            </a:lvl8pPr>
            <a:lvl9pPr lvl="8" rtl="0">
              <a:spcBef>
                <a:spcPts val="0"/>
              </a:spcBef>
              <a:spcAft>
                <a:spcPts val="0"/>
              </a:spcAft>
              <a:buClr>
                <a:schemeClr val="lt1"/>
              </a:buClr>
              <a:buSzPts val="6000"/>
              <a:buNone/>
              <a:defRPr sz="6000">
                <a:solidFill>
                  <a:schemeClr val="lt1"/>
                </a:solidFill>
              </a:defRPr>
            </a:lvl9pPr>
          </a:lstStyle>
          <a:p>
            <a:r>
              <a:rPr lang="en-US" sz="2000">
                <a:latin typeface="Century Gothic"/>
              </a:rPr>
              <a:t>IMPORTANT</a:t>
            </a:r>
            <a:endParaRPr lang="en-US" sz="2000"/>
          </a:p>
        </p:txBody>
      </p:sp>
      <p:pic>
        <p:nvPicPr>
          <p:cNvPr id="3" name="Picture 5" descr="Graphical user interface&#10;&#10;Description automatically generated">
            <a:extLst>
              <a:ext uri="{FF2B5EF4-FFF2-40B4-BE49-F238E27FC236}">
                <a16:creationId xmlns:a16="http://schemas.microsoft.com/office/drawing/2014/main" id="{3B46C104-1325-ABA9-BAEF-F671C7B4759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43235" y="505181"/>
            <a:ext cx="6100761" cy="6926343"/>
          </a:xfrm>
          <a:prstGeom prst="rect">
            <a:avLst/>
          </a:prstGeom>
        </p:spPr>
      </p:pic>
    </p:spTree>
    <p:extLst>
      <p:ext uri="{BB962C8B-B14F-4D97-AF65-F5344CB8AC3E}">
        <p14:creationId xmlns:p14="http://schemas.microsoft.com/office/powerpoint/2010/main" val="6235174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1334CF-C246-4194-8F9B-25948A311408}"/>
              </a:ext>
            </a:extLst>
          </p:cNvPr>
          <p:cNvSpPr>
            <a:spLocks noGrp="1"/>
          </p:cNvSpPr>
          <p:nvPr>
            <p:ph idx="1"/>
          </p:nvPr>
        </p:nvSpPr>
        <p:spPr>
          <a:xfrm>
            <a:off x="3950516" y="1844875"/>
            <a:ext cx="4939867" cy="2701965"/>
          </a:xfrm>
        </p:spPr>
        <p:txBody>
          <a:bodyPr vert="horz" lIns="91440" tIns="45720" rIns="91440" bIns="45720" rtlCol="0" anchor="t">
            <a:normAutofit/>
          </a:bodyPr>
          <a:lstStyle/>
          <a:p>
            <a:pPr marL="0" indent="0">
              <a:buNone/>
            </a:pPr>
            <a:r>
              <a:rPr lang="en-US" sz="2700" b="0" i="0" dirty="0">
                <a:solidFill>
                  <a:srgbClr val="1F2225"/>
                </a:solidFill>
                <a:effectLst/>
                <a:latin typeface="Century Gothic" panose="020B0502020202020204" pitchFamily="34" charset="0"/>
              </a:rPr>
              <a:t>April is the Month of the Military Child, established to recognize and thank children from military families.</a:t>
            </a:r>
            <a:endParaRPr lang="en-US" sz="2700" dirty="0">
              <a:latin typeface="Century Gothic" panose="020B0502020202020204" pitchFamily="34" charset="0"/>
              <a:ea typeface="+mn-lt"/>
              <a:cs typeface="Arial"/>
            </a:endParaRPr>
          </a:p>
        </p:txBody>
      </p:sp>
      <p:sp>
        <p:nvSpPr>
          <p:cNvPr id="5" name="Rectangle 4">
            <a:extLst>
              <a:ext uri="{FF2B5EF4-FFF2-40B4-BE49-F238E27FC236}">
                <a16:creationId xmlns:a16="http://schemas.microsoft.com/office/drawing/2014/main" id="{5C5BD3D9-8F43-3E22-5580-9228B5072062}"/>
              </a:ext>
            </a:extLst>
          </p:cNvPr>
          <p:cNvSpPr/>
          <p:nvPr/>
        </p:nvSpPr>
        <p:spPr>
          <a:xfrm>
            <a:off x="-2125" y="0"/>
            <a:ext cx="9146125" cy="1012519"/>
          </a:xfrm>
          <a:prstGeom prst="rect">
            <a:avLst/>
          </a:prstGeom>
          <a:solidFill>
            <a:srgbClr val="D22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Century Gothic" panose="020B0502020202020204" pitchFamily="34" charset="0"/>
              </a:rPr>
              <a:t>TEAL UP</a:t>
            </a:r>
          </a:p>
        </p:txBody>
      </p:sp>
      <p:pic>
        <p:nvPicPr>
          <p:cNvPr id="2" name="Picture 1">
            <a:extLst>
              <a:ext uri="{FF2B5EF4-FFF2-40B4-BE49-F238E27FC236}">
                <a16:creationId xmlns:a16="http://schemas.microsoft.com/office/drawing/2014/main" id="{1233028B-BFB6-3805-2A0D-6CD7615F0189}"/>
              </a:ext>
            </a:extLst>
          </p:cNvPr>
          <p:cNvPicPr>
            <a:picLocks noChangeAspect="1"/>
          </p:cNvPicPr>
          <p:nvPr/>
        </p:nvPicPr>
        <p:blipFill>
          <a:blip r:embed="rId3"/>
          <a:srcRect r="12068"/>
          <a:stretch/>
        </p:blipFill>
        <p:spPr>
          <a:xfrm>
            <a:off x="-169681" y="1919313"/>
            <a:ext cx="3780148" cy="3224187"/>
          </a:xfrm>
          <a:prstGeom prst="rect">
            <a:avLst/>
          </a:prstGeom>
        </p:spPr>
      </p:pic>
      <p:pic>
        <p:nvPicPr>
          <p:cNvPr id="4" name="Picture 3" descr="A qr code on a white background&#10;&#10;AI-generated content may be incorrect.">
            <a:extLst>
              <a:ext uri="{FF2B5EF4-FFF2-40B4-BE49-F238E27FC236}">
                <a16:creationId xmlns:a16="http://schemas.microsoft.com/office/drawing/2014/main" id="{291157A8-8812-11CB-08AA-888D7D9C5822}"/>
              </a:ext>
            </a:extLst>
          </p:cNvPr>
          <p:cNvPicPr>
            <a:picLocks noChangeAspect="1"/>
          </p:cNvPicPr>
          <p:nvPr/>
        </p:nvPicPr>
        <p:blipFill>
          <a:blip r:embed="rId4"/>
          <a:stretch>
            <a:fillRect/>
          </a:stretch>
        </p:blipFill>
        <p:spPr>
          <a:xfrm>
            <a:off x="8058904" y="4131100"/>
            <a:ext cx="831479" cy="831479"/>
          </a:xfrm>
          <a:prstGeom prst="rect">
            <a:avLst/>
          </a:prstGeom>
        </p:spPr>
      </p:pic>
    </p:spTree>
    <p:extLst>
      <p:ext uri="{BB962C8B-B14F-4D97-AF65-F5344CB8AC3E}">
        <p14:creationId xmlns:p14="http://schemas.microsoft.com/office/powerpoint/2010/main" val="24637595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F350C-F10B-00A2-4D56-13E2838647DA}"/>
              </a:ext>
            </a:extLst>
          </p:cNvPr>
          <p:cNvSpPr>
            <a:spLocks noGrp="1"/>
          </p:cNvSpPr>
          <p:nvPr>
            <p:ph type="ctrTitle" idx="4294967295"/>
          </p:nvPr>
        </p:nvSpPr>
        <p:spPr>
          <a:xfrm>
            <a:off x="463670" y="852757"/>
            <a:ext cx="4702175" cy="1152525"/>
          </a:xfrm>
        </p:spPr>
        <p:txBody>
          <a:bodyPr vert="horz" lIns="91440" tIns="45720" rIns="91440" bIns="45720" rtlCol="0" anchor="b">
            <a:normAutofit/>
          </a:bodyPr>
          <a:lstStyle/>
          <a:p>
            <a:pPr>
              <a:spcBef>
                <a:spcPct val="0"/>
              </a:spcBef>
            </a:pPr>
            <a:r>
              <a:rPr lang="en-US" sz="3600" b="1" dirty="0">
                <a:latin typeface="Century Gothic"/>
              </a:rPr>
              <a:t>Indigenous Land Acknowledgment</a:t>
            </a:r>
          </a:p>
        </p:txBody>
      </p:sp>
      <p:sp>
        <p:nvSpPr>
          <p:cNvPr id="3" name="TextBox 2">
            <a:extLst>
              <a:ext uri="{FF2B5EF4-FFF2-40B4-BE49-F238E27FC236}">
                <a16:creationId xmlns:a16="http://schemas.microsoft.com/office/drawing/2014/main" id="{CCF5ABB3-263E-EF0B-AF07-D2D84F0F00DD}"/>
              </a:ext>
            </a:extLst>
          </p:cNvPr>
          <p:cNvSpPr txBox="1"/>
          <p:nvPr/>
        </p:nvSpPr>
        <p:spPr>
          <a:xfrm>
            <a:off x="461593" y="2118731"/>
            <a:ext cx="4701578" cy="201858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110000"/>
              </a:lnSpc>
              <a:spcBef>
                <a:spcPct val="20000"/>
              </a:spcBef>
              <a:spcAft>
                <a:spcPts val="600"/>
              </a:spcAft>
            </a:pPr>
            <a:r>
              <a:rPr lang="en-US" sz="1800" kern="1200" dirty="0">
                <a:solidFill>
                  <a:schemeClr val="tx1"/>
                </a:solidFill>
                <a:latin typeface="Century Gothic"/>
                <a:ea typeface="+mn-ea"/>
                <a:cs typeface="+mn-cs"/>
              </a:rPr>
              <a:t>We would like to acknowledge that we are in </a:t>
            </a:r>
            <a:r>
              <a:rPr lang="en-US" sz="1800" kern="1200" dirty="0" err="1">
                <a:solidFill>
                  <a:schemeClr val="tx1"/>
                </a:solidFill>
                <a:latin typeface="Century Gothic"/>
                <a:ea typeface="+mn-ea"/>
                <a:cs typeface="+mn-cs"/>
              </a:rPr>
              <a:t>Mi’kma’ki</a:t>
            </a:r>
            <a:r>
              <a:rPr lang="en-US" sz="1800" kern="1200" dirty="0">
                <a:solidFill>
                  <a:schemeClr val="tx1"/>
                </a:solidFill>
                <a:latin typeface="Century Gothic"/>
                <a:ea typeface="+mn-ea"/>
                <a:cs typeface="+mn-cs"/>
              </a:rPr>
              <a:t> (MEEG_MA_GEE), the ancestral territory of the Mi’kmaq people. This territory is covered by the Treaties of Peace and Friendship.</a:t>
            </a:r>
          </a:p>
          <a:p>
            <a:pPr>
              <a:lnSpc>
                <a:spcPct val="110000"/>
              </a:lnSpc>
              <a:spcBef>
                <a:spcPct val="20000"/>
              </a:spcBef>
              <a:spcAft>
                <a:spcPts val="600"/>
              </a:spcAft>
            </a:pPr>
            <a:r>
              <a:rPr lang="en-US" sz="1800" kern="1200" dirty="0">
                <a:solidFill>
                  <a:schemeClr val="tx1"/>
                </a:solidFill>
                <a:latin typeface="Century Gothic"/>
                <a:ea typeface="+mn-ea"/>
                <a:cs typeface="+mn-cs"/>
              </a:rPr>
              <a:t>We are all Treaty People.</a:t>
            </a:r>
          </a:p>
        </p:txBody>
      </p:sp>
      <p:pic>
        <p:nvPicPr>
          <p:cNvPr id="6" name="Picture 5">
            <a:extLst>
              <a:ext uri="{FF2B5EF4-FFF2-40B4-BE49-F238E27FC236}">
                <a16:creationId xmlns:a16="http://schemas.microsoft.com/office/drawing/2014/main" id="{5EF8EFB8-33DF-2AD7-7631-18FA8246C97D}"/>
              </a:ext>
            </a:extLst>
          </p:cNvPr>
          <p:cNvPicPr>
            <a:picLocks noChangeAspect="1"/>
          </p:cNvPicPr>
          <p:nvPr/>
        </p:nvPicPr>
        <p:blipFill>
          <a:blip r:embed="rId3"/>
          <a:srcRect l="6765" t="377" r="44369" b="-377"/>
          <a:stretch/>
        </p:blipFill>
        <p:spPr>
          <a:xfrm>
            <a:off x="5318759" y="-1"/>
            <a:ext cx="3877279" cy="5213473"/>
          </a:xfrm>
          <a:prstGeom prst="rect">
            <a:avLst/>
          </a:prstGeom>
        </p:spPr>
      </p:pic>
      <p:cxnSp>
        <p:nvCxnSpPr>
          <p:cNvPr id="5" name="Straight Arrow Connector 4">
            <a:extLst>
              <a:ext uri="{FF2B5EF4-FFF2-40B4-BE49-F238E27FC236}">
                <a16:creationId xmlns:a16="http://schemas.microsoft.com/office/drawing/2014/main" id="{3B812D47-4AAA-DF90-9B4F-FBF01138216D}"/>
              </a:ext>
            </a:extLst>
          </p:cNvPr>
          <p:cNvCxnSpPr/>
          <p:nvPr/>
        </p:nvCxnSpPr>
        <p:spPr>
          <a:xfrm flipH="1">
            <a:off x="559132" y="524057"/>
            <a:ext cx="1285334" cy="19410"/>
          </a:xfrm>
          <a:prstGeom prst="straightConnector1">
            <a:avLst/>
          </a:prstGeom>
          <a:ln/>
        </p:spPr>
        <p:style>
          <a:lnRef idx="3">
            <a:schemeClr val="accent2"/>
          </a:lnRef>
          <a:fillRef idx="0">
            <a:schemeClr val="accent2"/>
          </a:fillRef>
          <a:effectRef idx="2">
            <a:schemeClr val="accent2"/>
          </a:effectRef>
          <a:fontRef idx="minor">
            <a:schemeClr val="tx1"/>
          </a:fontRef>
        </p:style>
      </p:cxnSp>
      <p:sp>
        <p:nvSpPr>
          <p:cNvPr id="4" name="TextBox 3">
            <a:extLst>
              <a:ext uri="{FF2B5EF4-FFF2-40B4-BE49-F238E27FC236}">
                <a16:creationId xmlns:a16="http://schemas.microsoft.com/office/drawing/2014/main" id="{5D0B19ED-3724-06D9-3EBB-25F6D630F842}"/>
              </a:ext>
            </a:extLst>
          </p:cNvPr>
          <p:cNvSpPr txBox="1"/>
          <p:nvPr/>
        </p:nvSpPr>
        <p:spPr>
          <a:xfrm>
            <a:off x="461594" y="4415883"/>
            <a:ext cx="4584334" cy="430887"/>
          </a:xfrm>
          <a:prstGeom prst="rect">
            <a:avLst/>
          </a:prstGeom>
          <a:noFill/>
        </p:spPr>
        <p:txBody>
          <a:bodyPr wrap="square" lIns="91440" tIns="45720" rIns="91440" bIns="45720" rtlCol="0" anchor="t">
            <a:spAutoFit/>
          </a:bodyPr>
          <a:lstStyle/>
          <a:p>
            <a:r>
              <a:rPr lang="en-US" sz="1100" kern="1200" dirty="0">
                <a:solidFill>
                  <a:schemeClr val="tx1"/>
                </a:solidFill>
                <a:latin typeface="Century Gothic"/>
                <a:ea typeface="+mn-ea"/>
                <a:cs typeface="+mn-cs"/>
              </a:rPr>
              <a:t>Land acknowledgments are the beginning place in honoring broken treaty relationships.</a:t>
            </a:r>
          </a:p>
        </p:txBody>
      </p:sp>
    </p:spTree>
    <p:extLst>
      <p:ext uri="{BB962C8B-B14F-4D97-AF65-F5344CB8AC3E}">
        <p14:creationId xmlns:p14="http://schemas.microsoft.com/office/powerpoint/2010/main" val="32959985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89F47CB-A380-BC0E-8089-C7C4CF8F1A8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791A47-8746-1761-9437-934C48AB3C9D}"/>
              </a:ext>
            </a:extLst>
          </p:cNvPr>
          <p:cNvSpPr>
            <a:spLocks noGrp="1"/>
          </p:cNvSpPr>
          <p:nvPr>
            <p:ph idx="1"/>
          </p:nvPr>
        </p:nvSpPr>
        <p:spPr>
          <a:xfrm>
            <a:off x="3950516" y="1844875"/>
            <a:ext cx="4939867" cy="2701965"/>
          </a:xfrm>
        </p:spPr>
        <p:txBody>
          <a:bodyPr vert="horz" lIns="91440" tIns="45720" rIns="91440" bIns="45720" rtlCol="0" anchor="t">
            <a:normAutofit/>
          </a:bodyPr>
          <a:lstStyle/>
          <a:p>
            <a:r>
              <a:rPr lang="en-US" sz="2700" b="0" i="0" dirty="0">
                <a:solidFill>
                  <a:srgbClr val="1F2225"/>
                </a:solidFill>
                <a:effectLst/>
                <a:latin typeface="Century Gothic" panose="020B0502020202020204" pitchFamily="34" charset="0"/>
              </a:rPr>
              <a:t>New course!</a:t>
            </a:r>
            <a:br>
              <a:rPr lang="en-US" sz="2700" b="0" i="0" dirty="0">
                <a:solidFill>
                  <a:srgbClr val="1F2225"/>
                </a:solidFill>
                <a:effectLst/>
                <a:latin typeface="Century Gothic" panose="020B0502020202020204" pitchFamily="34" charset="0"/>
              </a:rPr>
            </a:br>
            <a:r>
              <a:rPr lang="en-US" sz="2700" b="0" i="0" dirty="0">
                <a:solidFill>
                  <a:srgbClr val="1F2225"/>
                </a:solidFill>
                <a:effectLst/>
                <a:latin typeface="Century Gothic" panose="020B0502020202020204" pitchFamily="34" charset="0"/>
              </a:rPr>
              <a:t>Educators Supporting Military-Connected Children!</a:t>
            </a:r>
          </a:p>
          <a:p>
            <a:endParaRPr lang="en-US" sz="2700" dirty="0">
              <a:solidFill>
                <a:srgbClr val="1F2225"/>
              </a:solidFill>
              <a:latin typeface="Century Gothic" panose="020B0502020202020204" pitchFamily="34" charset="0"/>
              <a:ea typeface="+mn-lt"/>
              <a:cs typeface="Arial"/>
            </a:endParaRPr>
          </a:p>
          <a:p>
            <a:r>
              <a:rPr lang="en-US" sz="2700" dirty="0">
                <a:solidFill>
                  <a:srgbClr val="1F2225"/>
                </a:solidFill>
                <a:latin typeface="Century Gothic" panose="020B0502020202020204" pitchFamily="34" charset="0"/>
                <a:ea typeface="+mn-lt"/>
                <a:cs typeface="Arial"/>
              </a:rPr>
              <a:t>School Outreach</a:t>
            </a:r>
            <a:endParaRPr lang="en-US" sz="2700" dirty="0">
              <a:latin typeface="Century Gothic" panose="020B0502020202020204" pitchFamily="34" charset="0"/>
              <a:ea typeface="+mn-lt"/>
              <a:cs typeface="Arial"/>
            </a:endParaRPr>
          </a:p>
        </p:txBody>
      </p:sp>
      <p:sp>
        <p:nvSpPr>
          <p:cNvPr id="5" name="Rectangle 4">
            <a:extLst>
              <a:ext uri="{FF2B5EF4-FFF2-40B4-BE49-F238E27FC236}">
                <a16:creationId xmlns:a16="http://schemas.microsoft.com/office/drawing/2014/main" id="{B49A0C7F-5FF7-DFB5-755E-558C6D2A954D}"/>
              </a:ext>
            </a:extLst>
          </p:cNvPr>
          <p:cNvSpPr/>
          <p:nvPr/>
        </p:nvSpPr>
        <p:spPr>
          <a:xfrm>
            <a:off x="-2125" y="0"/>
            <a:ext cx="9146125" cy="1012519"/>
          </a:xfrm>
          <a:prstGeom prst="rect">
            <a:avLst/>
          </a:prstGeom>
          <a:solidFill>
            <a:srgbClr val="D22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Century Gothic" panose="020B0502020202020204" pitchFamily="34" charset="0"/>
              </a:rPr>
              <a:t>EDUCATOR SUPPORT</a:t>
            </a:r>
          </a:p>
        </p:txBody>
      </p:sp>
      <p:pic>
        <p:nvPicPr>
          <p:cNvPr id="2" name="Picture 1">
            <a:extLst>
              <a:ext uri="{FF2B5EF4-FFF2-40B4-BE49-F238E27FC236}">
                <a16:creationId xmlns:a16="http://schemas.microsoft.com/office/drawing/2014/main" id="{75142757-52CA-3B06-15C1-7F6F3ADE3E53}"/>
              </a:ext>
            </a:extLst>
          </p:cNvPr>
          <p:cNvPicPr>
            <a:picLocks noChangeAspect="1"/>
          </p:cNvPicPr>
          <p:nvPr/>
        </p:nvPicPr>
        <p:blipFill>
          <a:blip r:embed="rId3"/>
          <a:srcRect l="38546" b="6075"/>
          <a:stretch/>
        </p:blipFill>
        <p:spPr>
          <a:xfrm>
            <a:off x="-2126" y="1844876"/>
            <a:ext cx="3813543" cy="3298624"/>
          </a:xfrm>
          <a:prstGeom prst="rect">
            <a:avLst/>
          </a:prstGeom>
        </p:spPr>
      </p:pic>
      <p:pic>
        <p:nvPicPr>
          <p:cNvPr id="6" name="Picture 5" descr="A qr code on a white background&#10;&#10;AI-generated content may be incorrect.">
            <a:extLst>
              <a:ext uri="{FF2B5EF4-FFF2-40B4-BE49-F238E27FC236}">
                <a16:creationId xmlns:a16="http://schemas.microsoft.com/office/drawing/2014/main" id="{B0F1FA44-AD6E-12BD-C44D-632772752B5C}"/>
              </a:ext>
            </a:extLst>
          </p:cNvPr>
          <p:cNvPicPr>
            <a:picLocks noChangeAspect="1"/>
          </p:cNvPicPr>
          <p:nvPr/>
        </p:nvPicPr>
        <p:blipFill>
          <a:blip r:embed="rId4"/>
          <a:stretch>
            <a:fillRect/>
          </a:stretch>
        </p:blipFill>
        <p:spPr>
          <a:xfrm>
            <a:off x="7983038" y="4147879"/>
            <a:ext cx="797922" cy="797922"/>
          </a:xfrm>
          <a:prstGeom prst="rect">
            <a:avLst/>
          </a:prstGeom>
        </p:spPr>
      </p:pic>
    </p:spTree>
    <p:extLst>
      <p:ext uri="{BB962C8B-B14F-4D97-AF65-F5344CB8AC3E}">
        <p14:creationId xmlns:p14="http://schemas.microsoft.com/office/powerpoint/2010/main" val="7522700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1334CF-C246-4194-8F9B-25948A311408}"/>
              </a:ext>
            </a:extLst>
          </p:cNvPr>
          <p:cNvSpPr>
            <a:spLocks noGrp="1"/>
          </p:cNvSpPr>
          <p:nvPr>
            <p:ph idx="1"/>
          </p:nvPr>
        </p:nvSpPr>
        <p:spPr>
          <a:xfrm>
            <a:off x="4850628" y="1997963"/>
            <a:ext cx="4039755" cy="2796013"/>
          </a:xfrm>
        </p:spPr>
        <p:txBody>
          <a:bodyPr vert="horz" lIns="91440" tIns="45720" rIns="91440" bIns="45720" rtlCol="0" anchor="t">
            <a:normAutofit fontScale="85000" lnSpcReduction="20000"/>
          </a:bodyPr>
          <a:lstStyle/>
          <a:p>
            <a:pPr marL="0" indent="0">
              <a:lnSpc>
                <a:spcPct val="120000"/>
              </a:lnSpc>
              <a:buNone/>
            </a:pPr>
            <a:r>
              <a:rPr lang="en-US" sz="3200" dirty="0">
                <a:solidFill>
                  <a:srgbClr val="000000"/>
                </a:solidFill>
                <a:latin typeface="Century Gothic"/>
                <a:ea typeface="+mn-lt"/>
                <a:cs typeface="Arial"/>
              </a:rPr>
              <a:t>All military and Veteran families can access the community pantry anonymously.</a:t>
            </a:r>
            <a:endParaRPr lang="en-US" dirty="0">
              <a:latin typeface="Century Gothic"/>
            </a:endParaRPr>
          </a:p>
          <a:p>
            <a:pPr marL="0" indent="0">
              <a:lnSpc>
                <a:spcPct val="120000"/>
              </a:lnSpc>
              <a:buNone/>
            </a:pPr>
            <a:br>
              <a:rPr lang="en-US" dirty="0"/>
            </a:br>
            <a:endParaRPr lang="en-US" dirty="0">
              <a:latin typeface="Century Gothic"/>
            </a:endParaRPr>
          </a:p>
          <a:p>
            <a:pPr marL="0" indent="0">
              <a:lnSpc>
                <a:spcPct val="120000"/>
              </a:lnSpc>
              <a:buNone/>
            </a:pPr>
            <a:endParaRPr lang="en-US" sz="3200" dirty="0">
              <a:latin typeface="Century Gothic"/>
              <a:cs typeface="Arial"/>
            </a:endParaRPr>
          </a:p>
        </p:txBody>
      </p:sp>
      <p:sp>
        <p:nvSpPr>
          <p:cNvPr id="5" name="Rectangle 4">
            <a:extLst>
              <a:ext uri="{FF2B5EF4-FFF2-40B4-BE49-F238E27FC236}">
                <a16:creationId xmlns:a16="http://schemas.microsoft.com/office/drawing/2014/main" id="{5C5BD3D9-8F43-3E22-5580-9228B5072062}"/>
              </a:ext>
            </a:extLst>
          </p:cNvPr>
          <p:cNvSpPr/>
          <p:nvPr/>
        </p:nvSpPr>
        <p:spPr>
          <a:xfrm>
            <a:off x="-2125" y="0"/>
            <a:ext cx="9146125" cy="1012519"/>
          </a:xfrm>
          <a:prstGeom prst="rect">
            <a:avLst/>
          </a:prstGeom>
          <a:solidFill>
            <a:srgbClr val="D2273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dirty="0">
                <a:latin typeface="Century Gothic"/>
              </a:rPr>
              <a:t>COMMUNITY PANTRY</a:t>
            </a:r>
            <a:endParaRPr lang="en-US" dirty="0">
              <a:cs typeface="Calibri"/>
            </a:endParaRPr>
          </a:p>
        </p:txBody>
      </p:sp>
      <p:pic>
        <p:nvPicPr>
          <p:cNvPr id="2" name="Picture 1" descr="A group of people holding food and smiling&#10;&#10;Description automatically generated">
            <a:extLst>
              <a:ext uri="{FF2B5EF4-FFF2-40B4-BE49-F238E27FC236}">
                <a16:creationId xmlns:a16="http://schemas.microsoft.com/office/drawing/2014/main" id="{1233028B-BFB6-3805-2A0D-6CD7615F0189}"/>
              </a:ext>
            </a:extLst>
          </p:cNvPr>
          <p:cNvPicPr>
            <a:picLocks noChangeAspect="1"/>
          </p:cNvPicPr>
          <p:nvPr/>
        </p:nvPicPr>
        <p:blipFill>
          <a:blip r:embed="rId3"/>
          <a:stretch>
            <a:fillRect/>
          </a:stretch>
        </p:blipFill>
        <p:spPr>
          <a:xfrm>
            <a:off x="0" y="1999358"/>
            <a:ext cx="4193381" cy="3145035"/>
          </a:xfrm>
          <a:prstGeom prst="rect">
            <a:avLst/>
          </a:prstGeom>
        </p:spPr>
      </p:pic>
      <p:pic>
        <p:nvPicPr>
          <p:cNvPr id="6" name="Picture 5" descr="A qr code with a white background&#10;&#10;AI-generated content may be incorrect.">
            <a:extLst>
              <a:ext uri="{FF2B5EF4-FFF2-40B4-BE49-F238E27FC236}">
                <a16:creationId xmlns:a16="http://schemas.microsoft.com/office/drawing/2014/main" id="{44D1BBEE-CBE0-0849-70C3-801C1D12F683}"/>
              </a:ext>
            </a:extLst>
          </p:cNvPr>
          <p:cNvPicPr>
            <a:picLocks noChangeAspect="1"/>
          </p:cNvPicPr>
          <p:nvPr/>
        </p:nvPicPr>
        <p:blipFill>
          <a:blip r:embed="rId4"/>
          <a:stretch>
            <a:fillRect/>
          </a:stretch>
        </p:blipFill>
        <p:spPr>
          <a:xfrm>
            <a:off x="8159931" y="4256293"/>
            <a:ext cx="730452" cy="730452"/>
          </a:xfrm>
          <a:prstGeom prst="rect">
            <a:avLst/>
          </a:prstGeom>
        </p:spPr>
      </p:pic>
    </p:spTree>
    <p:extLst>
      <p:ext uri="{BB962C8B-B14F-4D97-AF65-F5344CB8AC3E}">
        <p14:creationId xmlns:p14="http://schemas.microsoft.com/office/powerpoint/2010/main" val="27184574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1334CF-C246-4194-8F9B-25948A311408}"/>
              </a:ext>
            </a:extLst>
          </p:cNvPr>
          <p:cNvSpPr>
            <a:spLocks noGrp="1"/>
          </p:cNvSpPr>
          <p:nvPr>
            <p:ph idx="1"/>
          </p:nvPr>
        </p:nvSpPr>
        <p:spPr>
          <a:xfrm>
            <a:off x="4950318" y="1806375"/>
            <a:ext cx="3749546" cy="2598770"/>
          </a:xfrm>
        </p:spPr>
        <p:txBody>
          <a:bodyPr vert="horz" lIns="91440" tIns="45720" rIns="91440" bIns="45720" rtlCol="0" anchor="t">
            <a:normAutofit/>
          </a:bodyPr>
          <a:lstStyle/>
          <a:p>
            <a:pPr marL="0" indent="0">
              <a:lnSpc>
                <a:spcPct val="100000"/>
              </a:lnSpc>
              <a:buNone/>
            </a:pPr>
            <a:r>
              <a:rPr lang="en-US" sz="3000" dirty="0">
                <a:solidFill>
                  <a:srgbClr val="000000"/>
                </a:solidFill>
                <a:latin typeface="Century Gothic"/>
                <a:ea typeface="+mn-lt"/>
                <a:cs typeface="Arial"/>
              </a:rPr>
              <a:t>A flexible and inclusive short-term child care </a:t>
            </a:r>
            <a:r>
              <a:rPr lang="en-US" sz="3000" dirty="0">
                <a:latin typeface="Century Gothic"/>
                <a:cs typeface="Arial"/>
              </a:rPr>
              <a:t>service in Halifax and Shearwater.</a:t>
            </a:r>
            <a:endParaRPr lang="en-US" sz="3000" dirty="0">
              <a:latin typeface="Century Gothic"/>
            </a:endParaRPr>
          </a:p>
        </p:txBody>
      </p:sp>
      <p:sp>
        <p:nvSpPr>
          <p:cNvPr id="5" name="Rectangle 4">
            <a:extLst>
              <a:ext uri="{FF2B5EF4-FFF2-40B4-BE49-F238E27FC236}">
                <a16:creationId xmlns:a16="http://schemas.microsoft.com/office/drawing/2014/main" id="{5C5BD3D9-8F43-3E22-5580-9228B5072062}"/>
              </a:ext>
            </a:extLst>
          </p:cNvPr>
          <p:cNvSpPr/>
          <p:nvPr/>
        </p:nvSpPr>
        <p:spPr>
          <a:xfrm>
            <a:off x="-2125" y="-397"/>
            <a:ext cx="9160460" cy="1012916"/>
          </a:xfrm>
          <a:prstGeom prst="rect">
            <a:avLst/>
          </a:prstGeom>
          <a:solidFill>
            <a:srgbClr val="D2273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dirty="0">
                <a:latin typeface="Century Gothic"/>
              </a:rPr>
              <a:t>OCCASIONAL &amp; RESPITE CHILD CARE</a:t>
            </a:r>
            <a:endParaRPr lang="en-US" dirty="0">
              <a:cs typeface="Calibri"/>
            </a:endParaRPr>
          </a:p>
        </p:txBody>
      </p:sp>
      <p:pic>
        <p:nvPicPr>
          <p:cNvPr id="6" name="Picture 5" descr="A person and child playing with toys&#10;&#10;Description automatically generated">
            <a:extLst>
              <a:ext uri="{FF2B5EF4-FFF2-40B4-BE49-F238E27FC236}">
                <a16:creationId xmlns:a16="http://schemas.microsoft.com/office/drawing/2014/main" id="{6B9670F0-55BB-2AE7-D5D8-DBA02FB7F823}"/>
              </a:ext>
            </a:extLst>
          </p:cNvPr>
          <p:cNvPicPr>
            <a:picLocks noChangeAspect="1"/>
          </p:cNvPicPr>
          <p:nvPr/>
        </p:nvPicPr>
        <p:blipFill>
          <a:blip r:embed="rId3"/>
          <a:srcRect r="6932" b="204"/>
          <a:stretch/>
        </p:blipFill>
        <p:spPr>
          <a:xfrm>
            <a:off x="-14334" y="1898469"/>
            <a:ext cx="4598594" cy="3245031"/>
          </a:xfrm>
          <a:prstGeom prst="rect">
            <a:avLst/>
          </a:prstGeom>
        </p:spPr>
      </p:pic>
      <p:pic>
        <p:nvPicPr>
          <p:cNvPr id="4" name="Picture 3" descr="A qr code on a white background&#10;&#10;AI-generated content may be incorrect.">
            <a:extLst>
              <a:ext uri="{FF2B5EF4-FFF2-40B4-BE49-F238E27FC236}">
                <a16:creationId xmlns:a16="http://schemas.microsoft.com/office/drawing/2014/main" id="{3644054E-84E3-88E4-A257-D040CEFE0173}"/>
              </a:ext>
            </a:extLst>
          </p:cNvPr>
          <p:cNvPicPr>
            <a:picLocks noChangeAspect="1"/>
          </p:cNvPicPr>
          <p:nvPr/>
        </p:nvPicPr>
        <p:blipFill>
          <a:blip r:embed="rId4"/>
          <a:stretch>
            <a:fillRect/>
          </a:stretch>
        </p:blipFill>
        <p:spPr>
          <a:xfrm>
            <a:off x="7863840" y="3898687"/>
            <a:ext cx="1012916" cy="1012916"/>
          </a:xfrm>
          <a:prstGeom prst="rect">
            <a:avLst/>
          </a:prstGeom>
        </p:spPr>
      </p:pic>
    </p:spTree>
    <p:extLst>
      <p:ext uri="{BB962C8B-B14F-4D97-AF65-F5344CB8AC3E}">
        <p14:creationId xmlns:p14="http://schemas.microsoft.com/office/powerpoint/2010/main" val="36639028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6"/>
        <p:cNvGrpSpPr/>
        <p:nvPr/>
      </p:nvGrpSpPr>
      <p:grpSpPr>
        <a:xfrm>
          <a:off x="0" y="0"/>
          <a:ext cx="0" cy="0"/>
          <a:chOff x="0" y="0"/>
          <a:chExt cx="0" cy="0"/>
        </a:xfrm>
      </p:grpSpPr>
      <p:pic>
        <p:nvPicPr>
          <p:cNvPr id="7" name="Picture 6">
            <a:extLst>
              <a:ext uri="{FF2B5EF4-FFF2-40B4-BE49-F238E27FC236}">
                <a16:creationId xmlns:a16="http://schemas.microsoft.com/office/drawing/2014/main" id="{CC77F052-38E1-1FC5-66B7-B4A9C4F4B879}"/>
              </a:ext>
            </a:extLst>
          </p:cNvPr>
          <p:cNvPicPr>
            <a:picLocks noChangeAspect="1"/>
          </p:cNvPicPr>
          <p:nvPr/>
        </p:nvPicPr>
        <p:blipFill>
          <a:blip r:embed="rId3"/>
          <a:srcRect/>
          <a:stretch/>
        </p:blipFill>
        <p:spPr>
          <a:xfrm>
            <a:off x="536380" y="1518758"/>
            <a:ext cx="1498851" cy="1498851"/>
          </a:xfrm>
          <a:prstGeom prst="rect">
            <a:avLst/>
          </a:prstGeom>
          <a:solidFill>
            <a:schemeClr val="bg1"/>
          </a:solidFill>
        </p:spPr>
      </p:pic>
      <p:pic>
        <p:nvPicPr>
          <p:cNvPr id="9" name="Picture 8">
            <a:extLst>
              <a:ext uri="{FF2B5EF4-FFF2-40B4-BE49-F238E27FC236}">
                <a16:creationId xmlns:a16="http://schemas.microsoft.com/office/drawing/2014/main" id="{5264EBA1-E0F7-E4D6-C397-055F0C8B4FB2}"/>
              </a:ext>
            </a:extLst>
          </p:cNvPr>
          <p:cNvPicPr>
            <a:picLocks noChangeAspect="1"/>
          </p:cNvPicPr>
          <p:nvPr/>
        </p:nvPicPr>
        <p:blipFill>
          <a:blip r:embed="rId4"/>
          <a:srcRect/>
          <a:stretch/>
        </p:blipFill>
        <p:spPr>
          <a:xfrm>
            <a:off x="2718987" y="1521652"/>
            <a:ext cx="1498851" cy="1498851"/>
          </a:xfrm>
          <a:prstGeom prst="rect">
            <a:avLst/>
          </a:prstGeom>
        </p:spPr>
      </p:pic>
      <p:pic>
        <p:nvPicPr>
          <p:cNvPr id="12" name="Picture 11">
            <a:extLst>
              <a:ext uri="{FF2B5EF4-FFF2-40B4-BE49-F238E27FC236}">
                <a16:creationId xmlns:a16="http://schemas.microsoft.com/office/drawing/2014/main" id="{550BD888-337B-AE0A-26AD-B9236AAF54B8}"/>
              </a:ext>
            </a:extLst>
          </p:cNvPr>
          <p:cNvPicPr>
            <a:picLocks noChangeAspect="1"/>
          </p:cNvPicPr>
          <p:nvPr/>
        </p:nvPicPr>
        <p:blipFill>
          <a:blip r:embed="rId5"/>
          <a:srcRect/>
          <a:stretch/>
        </p:blipFill>
        <p:spPr>
          <a:xfrm>
            <a:off x="4905769" y="1504698"/>
            <a:ext cx="1498851" cy="1498851"/>
          </a:xfrm>
          <a:prstGeom prst="rect">
            <a:avLst/>
          </a:prstGeom>
        </p:spPr>
      </p:pic>
      <p:pic>
        <p:nvPicPr>
          <p:cNvPr id="14" name="Picture 13">
            <a:extLst>
              <a:ext uri="{FF2B5EF4-FFF2-40B4-BE49-F238E27FC236}">
                <a16:creationId xmlns:a16="http://schemas.microsoft.com/office/drawing/2014/main" id="{C3B4ACFC-7FDF-0DC4-E9A6-519E1DE30FBF}"/>
              </a:ext>
            </a:extLst>
          </p:cNvPr>
          <p:cNvPicPr>
            <a:picLocks noChangeAspect="1"/>
          </p:cNvPicPr>
          <p:nvPr/>
        </p:nvPicPr>
        <p:blipFill>
          <a:blip r:embed="rId6"/>
          <a:srcRect/>
          <a:stretch/>
        </p:blipFill>
        <p:spPr>
          <a:xfrm>
            <a:off x="7103056" y="1522450"/>
            <a:ext cx="1498851" cy="1498851"/>
          </a:xfrm>
          <a:prstGeom prst="rect">
            <a:avLst/>
          </a:prstGeom>
        </p:spPr>
      </p:pic>
      <p:sp>
        <p:nvSpPr>
          <p:cNvPr id="24" name="TextBox 23">
            <a:extLst>
              <a:ext uri="{FF2B5EF4-FFF2-40B4-BE49-F238E27FC236}">
                <a16:creationId xmlns:a16="http://schemas.microsoft.com/office/drawing/2014/main" id="{9CE24313-8B2A-CCA3-3229-89D1F1AADEA7}"/>
              </a:ext>
            </a:extLst>
          </p:cNvPr>
          <p:cNvSpPr txBox="1"/>
          <p:nvPr/>
        </p:nvSpPr>
        <p:spPr>
          <a:xfrm>
            <a:off x="132226" y="3136049"/>
            <a:ext cx="2312847" cy="4030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entury Gothic"/>
              </a:rPr>
              <a:t>halifaxmfrc.ca</a:t>
            </a:r>
            <a:endParaRPr lang="en-US"/>
          </a:p>
        </p:txBody>
      </p:sp>
      <p:sp>
        <p:nvSpPr>
          <p:cNvPr id="26" name="TextBox 25">
            <a:extLst>
              <a:ext uri="{FF2B5EF4-FFF2-40B4-BE49-F238E27FC236}">
                <a16:creationId xmlns:a16="http://schemas.microsoft.com/office/drawing/2014/main" id="{1C2CCB4F-1A01-A374-7E86-C6B0050F716C}"/>
              </a:ext>
            </a:extLst>
          </p:cNvPr>
          <p:cNvSpPr txBox="1"/>
          <p:nvPr/>
        </p:nvSpPr>
        <p:spPr>
          <a:xfrm>
            <a:off x="2311774" y="3136049"/>
            <a:ext cx="2312847" cy="4030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entury Gothic"/>
              </a:rPr>
              <a:t>info@hrmfrc.ca</a:t>
            </a:r>
            <a:endParaRPr lang="en-US"/>
          </a:p>
        </p:txBody>
      </p:sp>
      <p:sp>
        <p:nvSpPr>
          <p:cNvPr id="27" name="TextBox 26">
            <a:extLst>
              <a:ext uri="{FF2B5EF4-FFF2-40B4-BE49-F238E27FC236}">
                <a16:creationId xmlns:a16="http://schemas.microsoft.com/office/drawing/2014/main" id="{348219B6-66CF-DB0A-2F94-EEED6AE0AEF0}"/>
              </a:ext>
            </a:extLst>
          </p:cNvPr>
          <p:cNvSpPr txBox="1"/>
          <p:nvPr/>
        </p:nvSpPr>
        <p:spPr>
          <a:xfrm>
            <a:off x="4500677" y="3136049"/>
            <a:ext cx="2312847" cy="4030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entury Gothic"/>
              </a:rPr>
              <a:t>902-427-7788</a:t>
            </a:r>
            <a:endParaRPr lang="en-US"/>
          </a:p>
        </p:txBody>
      </p:sp>
      <p:sp>
        <p:nvSpPr>
          <p:cNvPr id="28" name="TextBox 27">
            <a:extLst>
              <a:ext uri="{FF2B5EF4-FFF2-40B4-BE49-F238E27FC236}">
                <a16:creationId xmlns:a16="http://schemas.microsoft.com/office/drawing/2014/main" id="{95BAADD3-D519-9107-148E-1D6CADA23D30}"/>
              </a:ext>
            </a:extLst>
          </p:cNvPr>
          <p:cNvSpPr txBox="1"/>
          <p:nvPr/>
        </p:nvSpPr>
        <p:spPr>
          <a:xfrm>
            <a:off x="6698932" y="3136049"/>
            <a:ext cx="2312847" cy="4030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entury Gothic"/>
              </a:rPr>
              <a:t>In-Person</a:t>
            </a:r>
            <a:endParaRPr lang="en-US"/>
          </a:p>
        </p:txBody>
      </p:sp>
      <p:sp>
        <p:nvSpPr>
          <p:cNvPr id="4" name="Title 1">
            <a:extLst>
              <a:ext uri="{FF2B5EF4-FFF2-40B4-BE49-F238E27FC236}">
                <a16:creationId xmlns:a16="http://schemas.microsoft.com/office/drawing/2014/main" id="{7BF6F0F4-0925-8367-C16A-E1A417682867}"/>
              </a:ext>
            </a:extLst>
          </p:cNvPr>
          <p:cNvSpPr txBox="1">
            <a:spLocks/>
          </p:cNvSpPr>
          <p:nvPr/>
        </p:nvSpPr>
        <p:spPr>
          <a:xfrm>
            <a:off x="1" y="1"/>
            <a:ext cx="9143999" cy="990600"/>
          </a:xfrm>
          <a:prstGeom prst="rect">
            <a:avLst/>
          </a:prstGeom>
          <a:solidFill>
            <a:srgbClr val="D22730"/>
          </a:solidFill>
        </p:spPr>
        <p:txBody>
          <a:bodyPr spcFirstLastPara="1" vert="horz" wrap="square" lIns="0" tIns="0" rIns="0" bIns="0" rtlCol="0" anchor="b" anchorCtr="0">
            <a:noAutofit/>
          </a:bodyPr>
          <a:lstStyle>
            <a:lvl1pPr lvl="0" algn="l" defTabSz="914400" rtl="0" eaLnBrk="1" latinLnBrk="0" hangingPunct="1">
              <a:lnSpc>
                <a:spcPct val="90000"/>
              </a:lnSpc>
              <a:spcBef>
                <a:spcPts val="0"/>
              </a:spcBef>
              <a:spcAft>
                <a:spcPts val="0"/>
              </a:spcAft>
              <a:buSzPts val="3000"/>
              <a:buNone/>
              <a:defRPr sz="4400" kern="1200">
                <a:solidFill>
                  <a:schemeClr val="tx1"/>
                </a:solidFill>
                <a:latin typeface="+mj-lt"/>
                <a:ea typeface="+mj-ea"/>
                <a:cs typeface="+mj-cs"/>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pPr algn="ctr">
              <a:buClrTx/>
              <a:buFontTx/>
            </a:pPr>
            <a:r>
              <a:rPr lang="en-CA" sz="4000" b="1" dirty="0">
                <a:solidFill>
                  <a:srgbClr val="FFFFFF"/>
                </a:solidFill>
                <a:latin typeface="Century Gothic"/>
              </a:rPr>
              <a:t>GET CONNECTED</a:t>
            </a:r>
            <a:endParaRPr lang="en-US" sz="4000" dirty="0">
              <a:latin typeface="Century Gothic"/>
              <a:cs typeface="Calibri Light" panose="020F0302020204030204"/>
            </a:endParaRPr>
          </a:p>
        </p:txBody>
      </p:sp>
      <p:sp>
        <p:nvSpPr>
          <p:cNvPr id="5" name="TextBox 4">
            <a:extLst>
              <a:ext uri="{FF2B5EF4-FFF2-40B4-BE49-F238E27FC236}">
                <a16:creationId xmlns:a16="http://schemas.microsoft.com/office/drawing/2014/main" id="{513ADA50-A94B-023D-723F-534965FB9668}"/>
              </a:ext>
            </a:extLst>
          </p:cNvPr>
          <p:cNvSpPr txBox="1"/>
          <p:nvPr/>
        </p:nvSpPr>
        <p:spPr>
          <a:xfrm>
            <a:off x="3940661" y="4180928"/>
            <a:ext cx="231284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latin typeface="Century Gothic"/>
              </a:rPr>
              <a:t>@</a:t>
            </a:r>
            <a:r>
              <a:rPr lang="en-US" sz="3200" dirty="0" err="1">
                <a:latin typeface="Century Gothic"/>
              </a:rPr>
              <a:t>hrmfrc</a:t>
            </a:r>
            <a:endParaRPr lang="en-US" sz="3200" dirty="0"/>
          </a:p>
        </p:txBody>
      </p:sp>
      <p:pic>
        <p:nvPicPr>
          <p:cNvPr id="6" name="Picture 5">
            <a:extLst>
              <a:ext uri="{FF2B5EF4-FFF2-40B4-BE49-F238E27FC236}">
                <a16:creationId xmlns:a16="http://schemas.microsoft.com/office/drawing/2014/main" id="{59C5FA90-4225-3CFC-0770-01C774F9AA9E}"/>
              </a:ext>
            </a:extLst>
          </p:cNvPr>
          <p:cNvPicPr>
            <a:picLocks noChangeAspect="1"/>
          </p:cNvPicPr>
          <p:nvPr/>
        </p:nvPicPr>
        <p:blipFill>
          <a:blip r:embed="rId7"/>
          <a:srcRect/>
          <a:stretch/>
        </p:blipFill>
        <p:spPr>
          <a:xfrm>
            <a:off x="3076052" y="4183824"/>
            <a:ext cx="533661" cy="533661"/>
          </a:xfrm>
          <a:prstGeom prst="rect">
            <a:avLst/>
          </a:prstGeom>
        </p:spPr>
      </p:pic>
      <p:pic>
        <p:nvPicPr>
          <p:cNvPr id="8" name="Picture 7">
            <a:extLst>
              <a:ext uri="{FF2B5EF4-FFF2-40B4-BE49-F238E27FC236}">
                <a16:creationId xmlns:a16="http://schemas.microsoft.com/office/drawing/2014/main" id="{04B64C75-F8F6-28CE-2F46-D1960F5C7B32}"/>
              </a:ext>
            </a:extLst>
          </p:cNvPr>
          <p:cNvPicPr>
            <a:picLocks noChangeAspect="1"/>
          </p:cNvPicPr>
          <p:nvPr/>
        </p:nvPicPr>
        <p:blipFill>
          <a:blip r:embed="rId8"/>
          <a:srcRect/>
          <a:stretch/>
        </p:blipFill>
        <p:spPr>
          <a:xfrm>
            <a:off x="3685852" y="4194722"/>
            <a:ext cx="519694" cy="519694"/>
          </a:xfrm>
          <a:prstGeom prst="rect">
            <a:avLst/>
          </a:prstGeom>
        </p:spPr>
      </p:pic>
      <p:pic>
        <p:nvPicPr>
          <p:cNvPr id="11" name="Picture 10">
            <a:extLst>
              <a:ext uri="{FF2B5EF4-FFF2-40B4-BE49-F238E27FC236}">
                <a16:creationId xmlns:a16="http://schemas.microsoft.com/office/drawing/2014/main" id="{9D001887-E89F-75CB-584B-CDB4208935A5}"/>
              </a:ext>
            </a:extLst>
          </p:cNvPr>
          <p:cNvPicPr>
            <a:picLocks noChangeAspect="1"/>
          </p:cNvPicPr>
          <p:nvPr/>
        </p:nvPicPr>
        <p:blipFill>
          <a:blip r:embed="rId9"/>
          <a:stretch>
            <a:fillRect/>
          </a:stretch>
        </p:blipFill>
        <p:spPr>
          <a:xfrm>
            <a:off x="764205" y="1768012"/>
            <a:ext cx="1038469" cy="1038469"/>
          </a:xfrm>
          <a:prstGeom prst="rect">
            <a:avLst/>
          </a:prstGeom>
        </p:spPr>
      </p:pic>
    </p:spTree>
    <p:extLst>
      <p:ext uri="{BB962C8B-B14F-4D97-AF65-F5344CB8AC3E}">
        <p14:creationId xmlns:p14="http://schemas.microsoft.com/office/powerpoint/2010/main" val="4232087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86"/>
        <p:cNvGrpSpPr/>
        <p:nvPr/>
      </p:nvGrpSpPr>
      <p:grpSpPr>
        <a:xfrm>
          <a:off x="0" y="0"/>
          <a:ext cx="0" cy="0"/>
          <a:chOff x="0" y="0"/>
          <a:chExt cx="0" cy="0"/>
        </a:xfrm>
      </p:grpSpPr>
      <p:pic>
        <p:nvPicPr>
          <p:cNvPr id="5" name="Picture 4">
            <a:extLst>
              <a:ext uri="{FF2B5EF4-FFF2-40B4-BE49-F238E27FC236}">
                <a16:creationId xmlns:a16="http://schemas.microsoft.com/office/drawing/2014/main" id="{61F259CB-61E3-0048-CEB9-E6DF0516068D}"/>
              </a:ext>
            </a:extLst>
          </p:cNvPr>
          <p:cNvPicPr>
            <a:picLocks noChangeAspect="1"/>
          </p:cNvPicPr>
          <p:nvPr/>
        </p:nvPicPr>
        <p:blipFill>
          <a:blip r:embed="rId3"/>
          <a:srcRect l="18095" r="23247"/>
          <a:stretch/>
        </p:blipFill>
        <p:spPr>
          <a:xfrm>
            <a:off x="4624039" y="0"/>
            <a:ext cx="4519961" cy="5143500"/>
          </a:xfrm>
          <a:prstGeom prst="rect">
            <a:avLst/>
          </a:prstGeom>
        </p:spPr>
      </p:pic>
      <p:sp>
        <p:nvSpPr>
          <p:cNvPr id="7" name="Subtitle 2">
            <a:extLst>
              <a:ext uri="{FF2B5EF4-FFF2-40B4-BE49-F238E27FC236}">
                <a16:creationId xmlns:a16="http://schemas.microsoft.com/office/drawing/2014/main" id="{D799F6E6-DFB7-47F3-B12D-D321406044D1}"/>
              </a:ext>
            </a:extLst>
          </p:cNvPr>
          <p:cNvSpPr txBox="1">
            <a:spLocks/>
          </p:cNvSpPr>
          <p:nvPr/>
        </p:nvSpPr>
        <p:spPr>
          <a:xfrm>
            <a:off x="290259" y="1719549"/>
            <a:ext cx="3834250" cy="3115771"/>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2800">
                <a:latin typeface="Century Gothic"/>
              </a:rPr>
              <a:t>To strengthen the </a:t>
            </a:r>
            <a:br>
              <a:rPr lang="en-US" sz="2800">
                <a:latin typeface="Century Gothic"/>
              </a:rPr>
            </a:br>
            <a:r>
              <a:rPr lang="en-US" sz="2800">
                <a:latin typeface="Century Gothic"/>
              </a:rPr>
              <a:t>well-being of all those who share the unique experience of military life. </a:t>
            </a:r>
            <a:endParaRPr lang="en-US" sz="2800">
              <a:latin typeface="Century Gothic" panose="020B0502020202020204" pitchFamily="34" charset="0"/>
            </a:endParaRPr>
          </a:p>
          <a:p>
            <a:pPr algn="l">
              <a:lnSpc>
                <a:spcPct val="100000"/>
              </a:lnSpc>
              <a:spcBef>
                <a:spcPts val="0"/>
              </a:spcBef>
              <a:buFont typeface="Arial" panose="020B0604020202020204" pitchFamily="34" charset="0"/>
              <a:buChar char="•"/>
            </a:pPr>
            <a:endParaRPr lang="en-US" sz="2800" b="1">
              <a:cs typeface="Calibri"/>
            </a:endParaRPr>
          </a:p>
        </p:txBody>
      </p:sp>
      <p:sp>
        <p:nvSpPr>
          <p:cNvPr id="2" name="Rectangle 1">
            <a:extLst>
              <a:ext uri="{FF2B5EF4-FFF2-40B4-BE49-F238E27FC236}">
                <a16:creationId xmlns:a16="http://schemas.microsoft.com/office/drawing/2014/main" id="{376431D9-B6D6-1E9A-B05E-171EFB8146F2}"/>
              </a:ext>
            </a:extLst>
          </p:cNvPr>
          <p:cNvSpPr/>
          <p:nvPr/>
        </p:nvSpPr>
        <p:spPr>
          <a:xfrm>
            <a:off x="0" y="7312"/>
            <a:ext cx="9143999" cy="908920"/>
          </a:xfrm>
          <a:prstGeom prst="rect">
            <a:avLst/>
          </a:prstGeom>
          <a:solidFill>
            <a:srgbClr val="D2273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dirty="0">
                <a:latin typeface="Century Gothic"/>
                <a:ea typeface="Calibri"/>
                <a:cs typeface="Calibri"/>
              </a:rPr>
              <a:t>MISSION STATEMENT</a:t>
            </a:r>
            <a:endParaRPr lang="en-US" sz="4000" b="1">
              <a:latin typeface="Century Gothic"/>
            </a:endParaRPr>
          </a:p>
        </p:txBody>
      </p:sp>
    </p:spTree>
    <p:extLst>
      <p:ext uri="{BB962C8B-B14F-4D97-AF65-F5344CB8AC3E}">
        <p14:creationId xmlns:p14="http://schemas.microsoft.com/office/powerpoint/2010/main" val="553887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0"/>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CD54F10-43C0-AE1E-2D74-D8CD80138DA1}"/>
              </a:ext>
            </a:extLst>
          </p:cNvPr>
          <p:cNvPicPr>
            <a:picLocks noChangeAspect="1"/>
          </p:cNvPicPr>
          <p:nvPr/>
        </p:nvPicPr>
        <p:blipFill>
          <a:blip r:embed="rId3"/>
          <a:srcRect t="22565" b="22565"/>
          <a:stretch/>
        </p:blipFill>
        <p:spPr>
          <a:xfrm>
            <a:off x="-205350" y="-102860"/>
            <a:ext cx="5661504" cy="2329838"/>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15" name="Picture 14" descr="A group of people standing in front of a helicopter&#10;&#10;Description automatically generated">
            <a:extLst>
              <a:ext uri="{FF2B5EF4-FFF2-40B4-BE49-F238E27FC236}">
                <a16:creationId xmlns:a16="http://schemas.microsoft.com/office/drawing/2014/main" id="{D31682BA-081B-4659-A7AA-E981884C45FD}"/>
              </a:ext>
            </a:extLst>
          </p:cNvPr>
          <p:cNvPicPr>
            <a:picLocks noChangeAspect="1"/>
          </p:cNvPicPr>
          <p:nvPr/>
        </p:nvPicPr>
        <p:blipFill rotWithShape="1">
          <a:blip r:embed="rId4"/>
          <a:srcRect t="2217" r="-3" b="21660"/>
          <a:stretch/>
        </p:blipFill>
        <p:spPr>
          <a:xfrm>
            <a:off x="4216674" y="10"/>
            <a:ext cx="4927327" cy="2813040"/>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4" name="Picture 3">
            <a:extLst>
              <a:ext uri="{FF2B5EF4-FFF2-40B4-BE49-F238E27FC236}">
                <a16:creationId xmlns:a16="http://schemas.microsoft.com/office/drawing/2014/main" id="{ECF89144-1A96-7136-8DC4-3D3F9480817E}"/>
              </a:ext>
            </a:extLst>
          </p:cNvPr>
          <p:cNvPicPr>
            <a:picLocks noChangeAspect="1"/>
          </p:cNvPicPr>
          <p:nvPr/>
        </p:nvPicPr>
        <p:blipFill rotWithShape="1">
          <a:blip r:embed="rId5"/>
          <a:srcRect l="736" t="28235" b="44159"/>
          <a:stretch/>
        </p:blipFill>
        <p:spPr>
          <a:xfrm>
            <a:off x="3136508" y="2915920"/>
            <a:ext cx="6007493" cy="2227580"/>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3" name="Picture 2">
            <a:extLst>
              <a:ext uri="{FF2B5EF4-FFF2-40B4-BE49-F238E27FC236}">
                <a16:creationId xmlns:a16="http://schemas.microsoft.com/office/drawing/2014/main" id="{F25CB41E-74DC-7E61-21BB-EC6C77C17571}"/>
              </a:ext>
            </a:extLst>
          </p:cNvPr>
          <p:cNvPicPr>
            <a:picLocks noChangeAspect="1"/>
          </p:cNvPicPr>
          <p:nvPr/>
        </p:nvPicPr>
        <p:blipFill>
          <a:blip r:embed="rId6"/>
          <a:srcRect t="9723" b="9723"/>
          <a:stretch/>
        </p:blipFill>
        <p:spPr>
          <a:xfrm>
            <a:off x="20" y="2329848"/>
            <a:ext cx="4657145" cy="2813652"/>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spTree>
    <p:extLst>
      <p:ext uri="{BB962C8B-B14F-4D97-AF65-F5344CB8AC3E}">
        <p14:creationId xmlns:p14="http://schemas.microsoft.com/office/powerpoint/2010/main" val="973265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D196902-20D5-E1DD-99F8-57FAEDE4E54F}"/>
              </a:ext>
            </a:extLst>
          </p:cNvPr>
          <p:cNvGrpSpPr/>
          <p:nvPr/>
        </p:nvGrpSpPr>
        <p:grpSpPr>
          <a:xfrm>
            <a:off x="1513668" y="1430147"/>
            <a:ext cx="6391688" cy="3429594"/>
            <a:chOff x="395536" y="2623840"/>
            <a:chExt cx="8281416" cy="4158357"/>
          </a:xfrm>
        </p:grpSpPr>
        <p:pic>
          <p:nvPicPr>
            <p:cNvPr id="5" name="Picture 4">
              <a:extLst>
                <a:ext uri="{FF2B5EF4-FFF2-40B4-BE49-F238E27FC236}">
                  <a16:creationId xmlns:a16="http://schemas.microsoft.com/office/drawing/2014/main" id="{E3FF7CD6-6C29-2954-0C66-F2EF3DC612B9}"/>
                </a:ext>
              </a:extLst>
            </p:cNvPr>
            <p:cNvPicPr>
              <a:picLocks noChangeAspect="1"/>
            </p:cNvPicPr>
            <p:nvPr/>
          </p:nvPicPr>
          <p:blipFill>
            <a:blip r:embed="rId3" cstate="email">
              <a:extLst>
                <a:ext uri="{28A0092B-C50C-407E-A947-70E740481C1C}">
                  <a14:useLocalDpi xmlns:a14="http://schemas.microsoft.com/office/drawing/2010/main"/>
                </a:ext>
              </a:extLst>
            </a:blip>
            <a:srcRect r="-3"/>
            <a:stretch>
              <a:fillRect/>
            </a:stretch>
          </p:blipFill>
          <p:spPr bwMode="auto">
            <a:xfrm>
              <a:off x="395536" y="2623840"/>
              <a:ext cx="5410200" cy="397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a:extLst>
                <a:ext uri="{FF2B5EF4-FFF2-40B4-BE49-F238E27FC236}">
                  <a16:creationId xmlns:a16="http://schemas.microsoft.com/office/drawing/2014/main" id="{F0D4B593-A99D-27DB-ACEB-F2BEAE3F4226}"/>
                </a:ext>
              </a:extLst>
            </p:cNvPr>
            <p:cNvSpPr/>
            <p:nvPr/>
          </p:nvSpPr>
          <p:spPr>
            <a:xfrm>
              <a:off x="2825998" y="5071765"/>
              <a:ext cx="120650" cy="119062"/>
            </a:xfrm>
            <a:prstGeom prst="ellipse">
              <a:avLst/>
            </a:prstGeom>
            <a:solidFill>
              <a:srgbClr val="FFFFFF"/>
            </a:solidFill>
            <a:ln w="9525" cap="flat" cmpd="sng" algn="ctr">
              <a:noFill/>
              <a:prstDash val="solid"/>
            </a:ln>
            <a:effectLst>
              <a:outerShdw blurRad="40000" dist="23000" dir="5400000" rotWithShape="0">
                <a:srgbClr val="000000">
                  <a:alpha val="35000"/>
                </a:srgbClr>
              </a:outerShdw>
            </a:effectLst>
          </p:spPr>
          <p:txBody>
            <a:bodyPr anchor="ctr"/>
            <a:lstStyle>
              <a:defPPr>
                <a:defRPr lang="en-CA"/>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fontAlgn="auto">
                <a:spcBef>
                  <a:spcPts val="0"/>
                </a:spcBef>
                <a:spcAft>
                  <a:spcPts val="0"/>
                </a:spcAft>
                <a:defRPr/>
              </a:pPr>
              <a:endParaRPr lang="en-US" kern="0">
                <a:solidFill>
                  <a:srgbClr val="FFFFFF"/>
                </a:solidFill>
                <a:latin typeface="Century Gothic"/>
                <a:ea typeface="+mn-ea"/>
                <a:cs typeface="+mn-cs"/>
              </a:endParaRPr>
            </a:p>
          </p:txBody>
        </p:sp>
        <p:sp>
          <p:nvSpPr>
            <p:cNvPr id="8" name="Oval 7">
              <a:extLst>
                <a:ext uri="{FF2B5EF4-FFF2-40B4-BE49-F238E27FC236}">
                  <a16:creationId xmlns:a16="http://schemas.microsoft.com/office/drawing/2014/main" id="{58B810FF-410D-77B0-CE61-8FFFBCA46A3F}"/>
                </a:ext>
              </a:extLst>
            </p:cNvPr>
            <p:cNvSpPr/>
            <p:nvPr/>
          </p:nvSpPr>
          <p:spPr>
            <a:xfrm>
              <a:off x="2868762" y="5445224"/>
              <a:ext cx="119062" cy="119063"/>
            </a:xfrm>
            <a:prstGeom prst="ellipse">
              <a:avLst/>
            </a:prstGeom>
            <a:solidFill>
              <a:srgbClr val="ED575F"/>
            </a:solidFill>
            <a:ln w="9525" cap="flat" cmpd="sng" algn="ctr">
              <a:noFill/>
              <a:prstDash val="solid"/>
            </a:ln>
            <a:effectLst>
              <a:outerShdw blurRad="40000" dist="23000" dir="5400000" rotWithShape="0">
                <a:srgbClr val="000000">
                  <a:alpha val="35000"/>
                </a:srgbClr>
              </a:outerShdw>
            </a:effectLst>
          </p:spPr>
          <p:txBody>
            <a:bodyPr anchor="ctr"/>
            <a:lstStyle>
              <a:defPPr>
                <a:defRPr lang="en-CA"/>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fontAlgn="auto">
                <a:spcBef>
                  <a:spcPts val="0"/>
                </a:spcBef>
                <a:spcAft>
                  <a:spcPts val="0"/>
                </a:spcAft>
                <a:defRPr/>
              </a:pPr>
              <a:endParaRPr lang="en-US" kern="0">
                <a:solidFill>
                  <a:srgbClr val="FFFFFF"/>
                </a:solidFill>
                <a:latin typeface="Century Gothic"/>
                <a:ea typeface="+mn-ea"/>
                <a:cs typeface="+mn-cs"/>
              </a:endParaRPr>
            </a:p>
          </p:txBody>
        </p:sp>
        <p:sp>
          <p:nvSpPr>
            <p:cNvPr id="9" name="Oval 8">
              <a:extLst>
                <a:ext uri="{FF2B5EF4-FFF2-40B4-BE49-F238E27FC236}">
                  <a16:creationId xmlns:a16="http://schemas.microsoft.com/office/drawing/2014/main" id="{39818364-1357-A373-8C0E-D673B738B86D}"/>
                </a:ext>
              </a:extLst>
            </p:cNvPr>
            <p:cNvSpPr/>
            <p:nvPr/>
          </p:nvSpPr>
          <p:spPr>
            <a:xfrm>
              <a:off x="3325763" y="5733256"/>
              <a:ext cx="238125" cy="239713"/>
            </a:xfrm>
            <a:prstGeom prst="ellipse">
              <a:avLst/>
            </a:prstGeom>
            <a:solidFill>
              <a:srgbClr val="ED575F"/>
            </a:solidFill>
            <a:ln w="9525" cap="flat" cmpd="sng" algn="ctr">
              <a:noFill/>
              <a:prstDash val="solid"/>
            </a:ln>
            <a:effectLst>
              <a:outerShdw blurRad="40000" dist="23000" dir="5400000" rotWithShape="0">
                <a:srgbClr val="000000">
                  <a:alpha val="35000"/>
                </a:srgbClr>
              </a:outerShdw>
            </a:effectLst>
          </p:spPr>
          <p:txBody>
            <a:bodyPr anchor="ctr"/>
            <a:lstStyle>
              <a:defPPr>
                <a:defRPr lang="en-CA"/>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fontAlgn="auto">
                <a:spcBef>
                  <a:spcPts val="0"/>
                </a:spcBef>
                <a:spcAft>
                  <a:spcPts val="0"/>
                </a:spcAft>
                <a:defRPr/>
              </a:pPr>
              <a:endParaRPr lang="en-US" kern="0">
                <a:solidFill>
                  <a:srgbClr val="FFFFFF"/>
                </a:solidFill>
                <a:latin typeface="Century Gothic"/>
                <a:ea typeface="+mn-ea"/>
                <a:cs typeface="+mn-cs"/>
              </a:endParaRPr>
            </a:p>
          </p:txBody>
        </p:sp>
        <p:sp>
          <p:nvSpPr>
            <p:cNvPr id="10" name="Oval 9">
              <a:extLst>
                <a:ext uri="{FF2B5EF4-FFF2-40B4-BE49-F238E27FC236}">
                  <a16:creationId xmlns:a16="http://schemas.microsoft.com/office/drawing/2014/main" id="{A29FFD07-E4E2-E16E-C87F-7FC152927D08}"/>
                </a:ext>
              </a:extLst>
            </p:cNvPr>
            <p:cNvSpPr/>
            <p:nvPr/>
          </p:nvSpPr>
          <p:spPr>
            <a:xfrm>
              <a:off x="3516833" y="5157192"/>
              <a:ext cx="119063" cy="119063"/>
            </a:xfrm>
            <a:prstGeom prst="ellipse">
              <a:avLst/>
            </a:prstGeom>
            <a:solidFill>
              <a:srgbClr val="ED575F"/>
            </a:solidFill>
            <a:ln w="9525" cap="flat" cmpd="sng" algn="ctr">
              <a:noFill/>
              <a:prstDash val="solid"/>
            </a:ln>
            <a:effectLst>
              <a:outerShdw blurRad="40000" dist="23000" dir="5400000" rotWithShape="0">
                <a:srgbClr val="000000">
                  <a:alpha val="35000"/>
                </a:srgbClr>
              </a:outerShdw>
            </a:effectLst>
          </p:spPr>
          <p:txBody>
            <a:bodyPr anchor="ctr"/>
            <a:lstStyle>
              <a:defPPr>
                <a:defRPr lang="en-CA"/>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fontAlgn="auto">
                <a:spcBef>
                  <a:spcPts val="0"/>
                </a:spcBef>
                <a:spcAft>
                  <a:spcPts val="0"/>
                </a:spcAft>
                <a:defRPr/>
              </a:pPr>
              <a:endParaRPr lang="en-US" kern="0">
                <a:solidFill>
                  <a:srgbClr val="FFFFFF"/>
                </a:solidFill>
                <a:latin typeface="Century Gothic"/>
                <a:ea typeface="+mn-ea"/>
                <a:cs typeface="+mn-cs"/>
              </a:endParaRPr>
            </a:p>
          </p:txBody>
        </p:sp>
        <p:sp>
          <p:nvSpPr>
            <p:cNvPr id="11" name="Oval 10">
              <a:extLst>
                <a:ext uri="{FF2B5EF4-FFF2-40B4-BE49-F238E27FC236}">
                  <a16:creationId xmlns:a16="http://schemas.microsoft.com/office/drawing/2014/main" id="{EC3F661E-9945-F39F-FE53-969A26C56280}"/>
                </a:ext>
              </a:extLst>
            </p:cNvPr>
            <p:cNvSpPr/>
            <p:nvPr/>
          </p:nvSpPr>
          <p:spPr>
            <a:xfrm>
              <a:off x="4338638" y="5063083"/>
              <a:ext cx="239712" cy="238125"/>
            </a:xfrm>
            <a:prstGeom prst="ellipse">
              <a:avLst/>
            </a:prstGeom>
            <a:solidFill>
              <a:srgbClr val="ED575F"/>
            </a:solidFill>
            <a:ln w="9525" cap="flat" cmpd="sng" algn="ctr">
              <a:noFill/>
              <a:prstDash val="solid"/>
            </a:ln>
            <a:effectLst>
              <a:outerShdw blurRad="40000" dist="23000" dir="5400000" rotWithShape="0">
                <a:srgbClr val="000000">
                  <a:alpha val="35000"/>
                </a:srgbClr>
              </a:outerShdw>
            </a:effectLst>
          </p:spPr>
          <p:txBody>
            <a:bodyPr anchor="ctr"/>
            <a:lstStyle>
              <a:defPPr>
                <a:defRPr lang="en-CA"/>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fontAlgn="auto">
                <a:spcBef>
                  <a:spcPts val="0"/>
                </a:spcBef>
                <a:spcAft>
                  <a:spcPts val="0"/>
                </a:spcAft>
                <a:defRPr/>
              </a:pPr>
              <a:endParaRPr lang="en-US" kern="0">
                <a:solidFill>
                  <a:srgbClr val="FFFFFF"/>
                </a:solidFill>
                <a:latin typeface="Century Gothic"/>
                <a:ea typeface="+mn-ea"/>
                <a:cs typeface="+mn-cs"/>
              </a:endParaRPr>
            </a:p>
          </p:txBody>
        </p:sp>
        <p:pic>
          <p:nvPicPr>
            <p:cNvPr id="12" name="Picture 11">
              <a:extLst>
                <a:ext uri="{FF2B5EF4-FFF2-40B4-BE49-F238E27FC236}">
                  <a16:creationId xmlns:a16="http://schemas.microsoft.com/office/drawing/2014/main" id="{884F2E30-9BA2-79A7-5113-D140577B357B}"/>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17913" y="5588397"/>
              <a:ext cx="122555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434B2E9F-F063-0548-178B-CCA4374E91E5}"/>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32040" y="4611464"/>
              <a:ext cx="12065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1">
              <a:extLst>
                <a:ext uri="{FF2B5EF4-FFF2-40B4-BE49-F238E27FC236}">
                  <a16:creationId xmlns:a16="http://schemas.microsoft.com/office/drawing/2014/main" id="{B03E631B-C2D1-4BDA-A576-DD8CF8911697}"/>
                </a:ext>
              </a:extLst>
            </p:cNvPr>
            <p:cNvSpPr txBox="1"/>
            <p:nvPr/>
          </p:nvSpPr>
          <p:spPr>
            <a:xfrm>
              <a:off x="4914900" y="6020197"/>
              <a:ext cx="2447925" cy="369887"/>
            </a:xfrm>
            <a:prstGeom prst="rect">
              <a:avLst/>
            </a:prstGeom>
            <a:noFill/>
          </p:spPr>
          <p:txBody>
            <a:bodyPr>
              <a:spAutoFit/>
            </a:bodyPr>
            <a:lstStyle>
              <a:defPPr>
                <a:defRPr lang="en-CA"/>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fontAlgn="auto">
                <a:spcBef>
                  <a:spcPts val="0"/>
                </a:spcBef>
                <a:spcAft>
                  <a:spcPts val="0"/>
                </a:spcAft>
                <a:defRPr/>
              </a:pPr>
              <a:r>
                <a:rPr lang="en-US" kern="0">
                  <a:solidFill>
                    <a:sysClr val="windowText" lastClr="000000"/>
                  </a:solidFill>
                  <a:latin typeface="Century Gothic"/>
                </a:rPr>
                <a:t>HALIFAX SITE</a:t>
              </a:r>
            </a:p>
          </p:txBody>
        </p:sp>
        <p:sp>
          <p:nvSpPr>
            <p:cNvPr id="15" name="TextBox 12">
              <a:extLst>
                <a:ext uri="{FF2B5EF4-FFF2-40B4-BE49-F238E27FC236}">
                  <a16:creationId xmlns:a16="http://schemas.microsoft.com/office/drawing/2014/main" id="{0EFB55C8-5F65-2354-176F-3793BD138BB9}"/>
                </a:ext>
              </a:extLst>
            </p:cNvPr>
            <p:cNvSpPr txBox="1"/>
            <p:nvPr/>
          </p:nvSpPr>
          <p:spPr>
            <a:xfrm>
              <a:off x="6227440" y="5075337"/>
              <a:ext cx="2449512" cy="369887"/>
            </a:xfrm>
            <a:prstGeom prst="rect">
              <a:avLst/>
            </a:prstGeom>
            <a:noFill/>
          </p:spPr>
          <p:txBody>
            <a:bodyPr>
              <a:spAutoFit/>
            </a:bodyPr>
            <a:lstStyle>
              <a:defPPr>
                <a:defRPr lang="en-CA"/>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fontAlgn="auto">
                <a:spcBef>
                  <a:spcPts val="0"/>
                </a:spcBef>
                <a:spcAft>
                  <a:spcPts val="0"/>
                </a:spcAft>
                <a:defRPr/>
              </a:pPr>
              <a:r>
                <a:rPr lang="en-US" kern="0">
                  <a:solidFill>
                    <a:sysClr val="windowText" lastClr="000000"/>
                  </a:solidFill>
                  <a:latin typeface="Century Gothic"/>
                </a:rPr>
                <a:t>SHEARWATER SITE</a:t>
              </a:r>
            </a:p>
          </p:txBody>
        </p:sp>
        <p:sp>
          <p:nvSpPr>
            <p:cNvPr id="20" name="Oval 19">
              <a:extLst>
                <a:ext uri="{FF2B5EF4-FFF2-40B4-BE49-F238E27FC236}">
                  <a16:creationId xmlns:a16="http://schemas.microsoft.com/office/drawing/2014/main" id="{132780B4-8C14-90F8-63DC-8BDA54A4F805}"/>
                </a:ext>
              </a:extLst>
            </p:cNvPr>
            <p:cNvSpPr/>
            <p:nvPr/>
          </p:nvSpPr>
          <p:spPr>
            <a:xfrm>
              <a:off x="2627561" y="5113040"/>
              <a:ext cx="120650" cy="119062"/>
            </a:xfrm>
            <a:prstGeom prst="ellipse">
              <a:avLst/>
            </a:prstGeom>
            <a:solidFill>
              <a:srgbClr val="FFFFFF"/>
            </a:solidFill>
            <a:ln w="9525" cap="flat" cmpd="sng" algn="ctr">
              <a:noFill/>
              <a:prstDash val="solid"/>
            </a:ln>
            <a:effectLst>
              <a:outerShdw blurRad="40000" dist="23000" dir="5400000" rotWithShape="0">
                <a:srgbClr val="000000">
                  <a:alpha val="35000"/>
                </a:srgbClr>
              </a:outerShdw>
            </a:effectLst>
          </p:spPr>
          <p:txBody>
            <a:bodyPr anchor="ctr"/>
            <a:lstStyle>
              <a:defPPr>
                <a:defRPr lang="en-CA"/>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fontAlgn="auto">
                <a:spcBef>
                  <a:spcPts val="0"/>
                </a:spcBef>
                <a:spcAft>
                  <a:spcPts val="0"/>
                </a:spcAft>
                <a:defRPr/>
              </a:pPr>
              <a:endParaRPr lang="en-US" kern="0">
                <a:solidFill>
                  <a:srgbClr val="FFFFFF"/>
                </a:solidFill>
                <a:latin typeface="Century Gothic"/>
                <a:ea typeface="+mn-ea"/>
                <a:cs typeface="+mn-cs"/>
              </a:endParaRPr>
            </a:p>
          </p:txBody>
        </p:sp>
      </p:grpSp>
      <p:sp>
        <p:nvSpPr>
          <p:cNvPr id="3" name="Rectangle 2">
            <a:extLst>
              <a:ext uri="{FF2B5EF4-FFF2-40B4-BE49-F238E27FC236}">
                <a16:creationId xmlns:a16="http://schemas.microsoft.com/office/drawing/2014/main" id="{38073F64-65FC-CD60-2DAD-681E7F7F8B47}"/>
              </a:ext>
            </a:extLst>
          </p:cNvPr>
          <p:cNvSpPr/>
          <p:nvPr/>
        </p:nvSpPr>
        <p:spPr>
          <a:xfrm>
            <a:off x="0" y="0"/>
            <a:ext cx="9171517" cy="1049051"/>
          </a:xfrm>
          <a:prstGeom prst="rect">
            <a:avLst/>
          </a:prstGeom>
          <a:solidFill>
            <a:srgbClr val="D22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Century Gothic" panose="020B0502020202020204" pitchFamily="34" charset="0"/>
              </a:rPr>
              <a:t>WHERE WE SERVE</a:t>
            </a:r>
          </a:p>
        </p:txBody>
      </p:sp>
    </p:spTree>
    <p:extLst>
      <p:ext uri="{BB962C8B-B14F-4D97-AF65-F5344CB8AC3E}">
        <p14:creationId xmlns:p14="http://schemas.microsoft.com/office/powerpoint/2010/main" val="21592391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cxnSp>
        <p:nvCxnSpPr>
          <p:cNvPr id="251" name="Google Shape;251;p28"/>
          <p:cNvCxnSpPr/>
          <p:nvPr/>
        </p:nvCxnSpPr>
        <p:spPr>
          <a:xfrm>
            <a:off x="5345379" y="3955447"/>
            <a:ext cx="1286700" cy="0"/>
          </a:xfrm>
          <a:prstGeom prst="straightConnector1">
            <a:avLst/>
          </a:prstGeom>
          <a:noFill/>
          <a:ln w="9525" cap="flat" cmpd="sng">
            <a:solidFill>
              <a:srgbClr val="9F1E23"/>
            </a:solidFill>
            <a:prstDash val="solid"/>
            <a:round/>
            <a:headEnd type="none" w="sm" len="sm"/>
            <a:tailEnd type="oval" w="med" len="med"/>
          </a:ln>
        </p:spPr>
      </p:cxnSp>
      <p:sp>
        <p:nvSpPr>
          <p:cNvPr id="241" name="Google Shape;241;p28"/>
          <p:cNvSpPr txBox="1">
            <a:spLocks noGrp="1"/>
          </p:cNvSpPr>
          <p:nvPr>
            <p:ph type="title"/>
          </p:nvPr>
        </p:nvSpPr>
        <p:spPr>
          <a:xfrm>
            <a:off x="43035" y="183683"/>
            <a:ext cx="9098972" cy="63555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4000" b="1">
                <a:latin typeface="Century Gothic"/>
              </a:rPr>
              <a:t>UNIQUE CHARACTERISTICS</a:t>
            </a:r>
            <a:endParaRPr lang="en-US" sz="4000" b="1">
              <a:latin typeface="Century Gothic"/>
            </a:endParaRPr>
          </a:p>
        </p:txBody>
      </p:sp>
      <p:sp>
        <p:nvSpPr>
          <p:cNvPr id="242" name="Google Shape;242;p28"/>
          <p:cNvSpPr txBox="1">
            <a:spLocks noGrp="1"/>
          </p:cNvSpPr>
          <p:nvPr>
            <p:ph type="sldNum" sz="quarter" idx="12"/>
          </p:nvPr>
        </p:nvSpPr>
        <p:spPr>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6</a:t>
            </a:fld>
            <a:endParaRPr/>
          </a:p>
        </p:txBody>
      </p:sp>
      <p:sp>
        <p:nvSpPr>
          <p:cNvPr id="244" name="Google Shape;244;p28"/>
          <p:cNvSpPr txBox="1"/>
          <p:nvPr/>
        </p:nvSpPr>
        <p:spPr>
          <a:xfrm>
            <a:off x="157369" y="2177991"/>
            <a:ext cx="2018722" cy="1289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US" sz="2400" b="1">
                <a:solidFill>
                  <a:schemeClr val="dk1"/>
                </a:solidFill>
                <a:latin typeface="Century Gothic"/>
                <a:ea typeface="Montserrat Light"/>
                <a:cs typeface="Montserrat Light"/>
                <a:sym typeface="Montserrat Light"/>
              </a:rPr>
              <a:t>Relocation</a:t>
            </a:r>
            <a:endParaRPr sz="2400" b="1">
              <a:solidFill>
                <a:schemeClr val="dk1"/>
              </a:solidFill>
              <a:latin typeface="Century Gothic"/>
              <a:ea typeface="Montserrat Light"/>
              <a:cs typeface="Montserrat Light"/>
              <a:sym typeface="Montserrat Light"/>
            </a:endParaRPr>
          </a:p>
          <a:p>
            <a:pPr marL="0" lvl="0" indent="0" algn="r" rtl="0">
              <a:spcBef>
                <a:spcPts val="0"/>
              </a:spcBef>
              <a:spcAft>
                <a:spcPts val="0"/>
              </a:spcAft>
              <a:buNone/>
            </a:pPr>
            <a:endParaRPr sz="1050">
              <a:solidFill>
                <a:schemeClr val="dk1"/>
              </a:solidFill>
              <a:latin typeface="Century Gothic" panose="020B0502020202020204" pitchFamily="34" charset="0"/>
              <a:ea typeface="Montserrat Light"/>
              <a:cs typeface="Montserrat Light"/>
              <a:sym typeface="Montserrat Light"/>
            </a:endParaRPr>
          </a:p>
          <a:p>
            <a:pPr algn="r">
              <a:spcAft>
                <a:spcPts val="1600"/>
              </a:spcAft>
            </a:pPr>
            <a:r>
              <a:rPr lang="en-US" kern="0">
                <a:latin typeface="Century Gothic"/>
              </a:rPr>
              <a:t>Programs &amp; services that support relocation and community</a:t>
            </a:r>
            <a:r>
              <a:rPr lang="en-US">
                <a:latin typeface="Century Gothic"/>
              </a:rPr>
              <a:t> integration</a:t>
            </a:r>
            <a:endParaRPr lang="en">
              <a:solidFill>
                <a:schemeClr val="dk1"/>
              </a:solidFill>
              <a:latin typeface="Century Gothic"/>
              <a:ea typeface="Montserrat Light"/>
              <a:cs typeface="Montserrat Light"/>
            </a:endParaRPr>
          </a:p>
        </p:txBody>
      </p:sp>
      <p:sp>
        <p:nvSpPr>
          <p:cNvPr id="247" name="Google Shape;247;p28"/>
          <p:cNvSpPr txBox="1"/>
          <p:nvPr/>
        </p:nvSpPr>
        <p:spPr>
          <a:xfrm>
            <a:off x="6428557" y="1181138"/>
            <a:ext cx="2124000" cy="128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b="1">
                <a:solidFill>
                  <a:schemeClr val="dk1"/>
                </a:solidFill>
                <a:latin typeface="Century Gothic" panose="020B0502020202020204" pitchFamily="34" charset="0"/>
                <a:ea typeface="Montserrat Light"/>
                <a:cs typeface="Montserrat Light"/>
                <a:sym typeface="Montserrat Light"/>
              </a:rPr>
              <a:t>Absences</a:t>
            </a:r>
            <a:endParaRPr sz="2400" b="1">
              <a:solidFill>
                <a:schemeClr val="dk1"/>
              </a:solidFill>
              <a:latin typeface="Century Gothic" panose="020B0502020202020204" pitchFamily="34" charset="0"/>
              <a:ea typeface="Montserrat Light"/>
              <a:cs typeface="Montserrat Light"/>
              <a:sym typeface="Montserrat Light"/>
            </a:endParaRPr>
          </a:p>
          <a:p>
            <a:pPr marL="0" lvl="0" indent="0" algn="l" rtl="0">
              <a:spcBef>
                <a:spcPts val="0"/>
              </a:spcBef>
              <a:spcAft>
                <a:spcPts val="0"/>
              </a:spcAft>
              <a:buNone/>
            </a:pPr>
            <a:endParaRPr sz="1050">
              <a:solidFill>
                <a:schemeClr val="dk1"/>
              </a:solidFill>
              <a:latin typeface="Century Gothic" panose="020B0502020202020204" pitchFamily="34" charset="0"/>
              <a:ea typeface="Montserrat Light"/>
              <a:cs typeface="Montserrat Light"/>
              <a:sym typeface="Montserrat Light"/>
            </a:endParaRPr>
          </a:p>
          <a:p>
            <a:pPr fontAlgn="auto">
              <a:spcBef>
                <a:spcPts val="0"/>
              </a:spcBef>
              <a:spcAft>
                <a:spcPts val="0"/>
              </a:spcAft>
              <a:defRPr/>
            </a:pPr>
            <a:r>
              <a:rPr lang="en-US" kern="0">
                <a:solidFill>
                  <a:sysClr val="windowText" lastClr="000000"/>
                </a:solidFill>
                <a:latin typeface="Century Gothic"/>
              </a:rPr>
              <a:t>Programs &amp; services that connect families and decrease social isolation.</a:t>
            </a:r>
          </a:p>
        </p:txBody>
      </p:sp>
      <p:sp>
        <p:nvSpPr>
          <p:cNvPr id="250" name="Google Shape;250;p28"/>
          <p:cNvSpPr txBox="1"/>
          <p:nvPr/>
        </p:nvSpPr>
        <p:spPr>
          <a:xfrm>
            <a:off x="6755760" y="3469781"/>
            <a:ext cx="2124000" cy="128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b="1">
                <a:solidFill>
                  <a:schemeClr val="dk1"/>
                </a:solidFill>
                <a:latin typeface="Century Gothic" panose="020B0502020202020204" pitchFamily="34" charset="0"/>
                <a:ea typeface="Montserrat Light"/>
                <a:cs typeface="Montserrat Light"/>
                <a:sym typeface="Montserrat Light"/>
              </a:rPr>
              <a:t>Transitions</a:t>
            </a:r>
            <a:endParaRPr sz="2400" b="1">
              <a:solidFill>
                <a:schemeClr val="dk1"/>
              </a:solidFill>
              <a:latin typeface="Century Gothic" panose="020B0502020202020204" pitchFamily="34" charset="0"/>
              <a:ea typeface="Montserrat Light"/>
              <a:cs typeface="Montserrat Light"/>
              <a:sym typeface="Montserrat Light"/>
            </a:endParaRPr>
          </a:p>
          <a:p>
            <a:pPr marL="0" lvl="0" indent="0" algn="l" rtl="0">
              <a:spcBef>
                <a:spcPts val="0"/>
              </a:spcBef>
              <a:spcAft>
                <a:spcPts val="0"/>
              </a:spcAft>
              <a:buNone/>
            </a:pPr>
            <a:endParaRPr sz="1050">
              <a:solidFill>
                <a:schemeClr val="dk1"/>
              </a:solidFill>
              <a:latin typeface="Century Gothic" panose="020B0502020202020204" pitchFamily="34" charset="0"/>
              <a:ea typeface="Montserrat Light"/>
              <a:cs typeface="Montserrat Light"/>
              <a:sym typeface="Montserrat Light"/>
            </a:endParaRPr>
          </a:p>
          <a:p>
            <a:pPr fontAlgn="auto">
              <a:spcBef>
                <a:spcPts val="0"/>
              </a:spcBef>
              <a:spcAft>
                <a:spcPts val="0"/>
              </a:spcAft>
              <a:defRPr/>
            </a:pPr>
            <a:r>
              <a:rPr lang="en-US" kern="0">
                <a:solidFill>
                  <a:sysClr val="windowText" lastClr="000000"/>
                </a:solidFill>
                <a:latin typeface="Century Gothic"/>
              </a:rPr>
              <a:t>Programs &amp; services that ease the process of transition.</a:t>
            </a:r>
          </a:p>
        </p:txBody>
      </p:sp>
      <p:grpSp>
        <p:nvGrpSpPr>
          <p:cNvPr id="252" name="Google Shape;252;p28"/>
          <p:cNvGrpSpPr/>
          <p:nvPr/>
        </p:nvGrpSpPr>
        <p:grpSpPr>
          <a:xfrm>
            <a:off x="2350011" y="931980"/>
            <a:ext cx="4020543" cy="4015727"/>
            <a:chOff x="3169983" y="1163229"/>
            <a:chExt cx="2799295" cy="2795941"/>
          </a:xfrm>
        </p:grpSpPr>
        <p:sp>
          <p:nvSpPr>
            <p:cNvPr id="253" name="Google Shape;253;p28"/>
            <p:cNvSpPr/>
            <p:nvPr/>
          </p:nvSpPr>
          <p:spPr>
            <a:xfrm rot="3600185">
              <a:off x="3169983" y="1184511"/>
              <a:ext cx="2774659" cy="2774659"/>
            </a:xfrm>
            <a:prstGeom prst="blockArc">
              <a:avLst>
                <a:gd name="adj1" fmla="val 12622480"/>
                <a:gd name="adj2" fmla="val 19781569"/>
                <a:gd name="adj3" fmla="val 20773"/>
              </a:avLst>
            </a:prstGeom>
            <a:solidFill>
              <a:srgbClr val="D22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8"/>
            <p:cNvSpPr/>
            <p:nvPr/>
          </p:nvSpPr>
          <p:spPr>
            <a:xfrm rot="10800000">
              <a:off x="3183490" y="1163229"/>
              <a:ext cx="2774700" cy="2774700"/>
            </a:xfrm>
            <a:prstGeom prst="blockArc">
              <a:avLst>
                <a:gd name="adj1" fmla="val 12622480"/>
                <a:gd name="adj2" fmla="val 19662822"/>
                <a:gd name="adj3" fmla="val 20729"/>
              </a:avLst>
            </a:prstGeom>
            <a:solidFill>
              <a:srgbClr val="9F1E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8"/>
            <p:cNvSpPr/>
            <p:nvPr/>
          </p:nvSpPr>
          <p:spPr>
            <a:xfrm rot="17999815">
              <a:off x="3194619" y="1184114"/>
              <a:ext cx="2774659" cy="2774659"/>
            </a:xfrm>
            <a:prstGeom prst="blockArc">
              <a:avLst>
                <a:gd name="adj1" fmla="val 12622480"/>
                <a:gd name="adj2" fmla="val 19703271"/>
                <a:gd name="adj3" fmla="val 20851"/>
              </a:avLst>
            </a:prstGeom>
            <a:solidFill>
              <a:srgbClr val="711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grpSp>
          <p:nvGrpSpPr>
            <p:cNvPr id="256" name="Google Shape;256;p28"/>
            <p:cNvGrpSpPr/>
            <p:nvPr/>
          </p:nvGrpSpPr>
          <p:grpSpPr>
            <a:xfrm rot="-7200165">
              <a:off x="3337679" y="2826785"/>
              <a:ext cx="585011" cy="585536"/>
              <a:chOff x="1967628" y="812211"/>
              <a:chExt cx="588000" cy="588000"/>
            </a:xfrm>
          </p:grpSpPr>
          <p:sp>
            <p:nvSpPr>
              <p:cNvPr id="257" name="Google Shape;257;p28"/>
              <p:cNvSpPr/>
              <p:nvPr/>
            </p:nvSpPr>
            <p:spPr>
              <a:xfrm rot="39023">
                <a:off x="1970909" y="815492"/>
                <a:ext cx="581437" cy="581437"/>
              </a:xfrm>
              <a:prstGeom prst="pie">
                <a:avLst>
                  <a:gd name="adj1" fmla="val 6190354"/>
                  <a:gd name="adj2" fmla="val 14996165"/>
                </a:avLst>
              </a:prstGeom>
              <a:solidFill>
                <a:srgbClr val="9F1E23"/>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8"/>
              <p:cNvSpPr/>
              <p:nvPr/>
            </p:nvSpPr>
            <p:spPr>
              <a:xfrm rot="10800000">
                <a:off x="1970875" y="815525"/>
                <a:ext cx="581400" cy="581400"/>
              </a:xfrm>
              <a:prstGeom prst="pie">
                <a:avLst>
                  <a:gd name="adj1" fmla="val 4028252"/>
                  <a:gd name="adj2" fmla="val 17183677"/>
                </a:avLst>
              </a:prstGeom>
              <a:solidFill>
                <a:srgbClr val="711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 name="Google Shape;259;p28"/>
            <p:cNvGrpSpPr/>
            <p:nvPr/>
          </p:nvGrpSpPr>
          <p:grpSpPr>
            <a:xfrm>
              <a:off x="4264097" y="1180331"/>
              <a:ext cx="585001" cy="585530"/>
              <a:chOff x="1970048" y="811613"/>
              <a:chExt cx="588000" cy="588000"/>
            </a:xfrm>
          </p:grpSpPr>
          <p:sp>
            <p:nvSpPr>
              <p:cNvPr id="260" name="Google Shape;260;p28"/>
              <p:cNvSpPr/>
              <p:nvPr/>
            </p:nvSpPr>
            <p:spPr>
              <a:xfrm rot="39023">
                <a:off x="1973329" y="814894"/>
                <a:ext cx="581437" cy="581437"/>
              </a:xfrm>
              <a:prstGeom prst="pie">
                <a:avLst>
                  <a:gd name="adj1" fmla="val 6190354"/>
                  <a:gd name="adj2" fmla="val 14996165"/>
                </a:avLst>
              </a:prstGeom>
              <a:solidFill>
                <a:srgbClr val="711112"/>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8"/>
              <p:cNvSpPr/>
              <p:nvPr/>
            </p:nvSpPr>
            <p:spPr>
              <a:xfrm rot="10800000">
                <a:off x="1973295" y="814927"/>
                <a:ext cx="581400" cy="581400"/>
              </a:xfrm>
              <a:prstGeom prst="pie">
                <a:avLst>
                  <a:gd name="adj1" fmla="val 4028252"/>
                  <a:gd name="adj2" fmla="val 17183677"/>
                </a:avLst>
              </a:prstGeom>
              <a:solidFill>
                <a:srgbClr val="D22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 name="Google Shape;262;p28"/>
            <p:cNvGrpSpPr/>
            <p:nvPr/>
          </p:nvGrpSpPr>
          <p:grpSpPr>
            <a:xfrm rot="7200165">
              <a:off x="5229930" y="2804716"/>
              <a:ext cx="585011" cy="585536"/>
              <a:chOff x="1977085" y="811649"/>
              <a:chExt cx="588000" cy="588000"/>
            </a:xfrm>
          </p:grpSpPr>
          <p:sp>
            <p:nvSpPr>
              <p:cNvPr id="263" name="Google Shape;263;p28"/>
              <p:cNvSpPr/>
              <p:nvPr/>
            </p:nvSpPr>
            <p:spPr>
              <a:xfrm rot="39023">
                <a:off x="1980366" y="814930"/>
                <a:ext cx="581437" cy="581437"/>
              </a:xfrm>
              <a:prstGeom prst="pie">
                <a:avLst>
                  <a:gd name="adj1" fmla="val 6190354"/>
                  <a:gd name="adj2" fmla="val 14996165"/>
                </a:avLst>
              </a:prstGeom>
              <a:solidFill>
                <a:srgbClr val="D22730"/>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8"/>
              <p:cNvSpPr/>
              <p:nvPr/>
            </p:nvSpPr>
            <p:spPr>
              <a:xfrm rot="10800000">
                <a:off x="1980332" y="814963"/>
                <a:ext cx="581400" cy="581400"/>
              </a:xfrm>
              <a:prstGeom prst="pie">
                <a:avLst>
                  <a:gd name="adj1" fmla="val 4028252"/>
                  <a:gd name="adj2" fmla="val 17183677"/>
                </a:avLst>
              </a:prstGeom>
              <a:solidFill>
                <a:srgbClr val="9F1E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248" name="Google Shape;248;p28"/>
          <p:cNvCxnSpPr/>
          <p:nvPr/>
        </p:nvCxnSpPr>
        <p:spPr>
          <a:xfrm>
            <a:off x="5072256" y="1614091"/>
            <a:ext cx="1286700" cy="0"/>
          </a:xfrm>
          <a:prstGeom prst="straightConnector1">
            <a:avLst/>
          </a:prstGeom>
          <a:noFill/>
          <a:ln w="9525" cap="flat" cmpd="sng">
            <a:solidFill>
              <a:srgbClr val="D22730"/>
            </a:solidFill>
            <a:prstDash val="solid"/>
            <a:round/>
            <a:headEnd type="none" w="sm" len="sm"/>
            <a:tailEnd type="oval" w="med" len="med"/>
          </a:ln>
        </p:spPr>
      </p:cxnSp>
      <p:cxnSp>
        <p:nvCxnSpPr>
          <p:cNvPr id="245" name="Google Shape;245;p28"/>
          <p:cNvCxnSpPr/>
          <p:nvPr/>
        </p:nvCxnSpPr>
        <p:spPr>
          <a:xfrm rot="10800000">
            <a:off x="2286302" y="2424320"/>
            <a:ext cx="633600" cy="0"/>
          </a:xfrm>
          <a:prstGeom prst="straightConnector1">
            <a:avLst/>
          </a:prstGeom>
          <a:noFill/>
          <a:ln w="9525" cap="flat" cmpd="sng">
            <a:solidFill>
              <a:srgbClr val="711112"/>
            </a:solidFill>
            <a:prstDash val="solid"/>
            <a:round/>
            <a:headEnd type="none" w="sm" len="sm"/>
            <a:tailEnd type="oval" w="med" len="med"/>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EEABF260-89BC-4E4A-8139-47069191E167}"/>
              </a:ext>
            </a:extLst>
          </p:cNvPr>
          <p:cNvSpPr txBox="1"/>
          <p:nvPr/>
        </p:nvSpPr>
        <p:spPr>
          <a:xfrm>
            <a:off x="356941" y="1824313"/>
            <a:ext cx="5894070" cy="2573516"/>
          </a:xfrm>
          <a:prstGeom prst="rect">
            <a:avLst/>
          </a:prstGeom>
        </p:spPr>
        <p:txBody>
          <a:bodyPr vert="horz" lIns="91440" tIns="45720" rIns="91440" bIns="45720" rtlCol="0" anchor="t">
            <a:normAutofit lnSpcReduction="10000"/>
          </a:bodyPr>
          <a:lstStyle/>
          <a:p>
            <a:pPr marL="342900" indent="-342900">
              <a:spcAft>
                <a:spcPts val="600"/>
              </a:spcAft>
              <a:buFont typeface="Wingdings" panose="05000000000000000000" pitchFamily="2" charset="2"/>
              <a:buChar char="ü"/>
            </a:pPr>
            <a:r>
              <a:rPr lang="en-US" sz="2000" b="0" i="0" kern="1200" dirty="0">
                <a:solidFill>
                  <a:schemeClr val="bg1"/>
                </a:solidFill>
                <a:effectLst/>
                <a:latin typeface="Century Gothic"/>
                <a:ea typeface="+mn-ea"/>
                <a:cs typeface="+mn-cs"/>
              </a:rPr>
              <a:t>T</a:t>
            </a:r>
            <a:r>
              <a:rPr lang="en-US" sz="2000" kern="1200" dirty="0">
                <a:solidFill>
                  <a:schemeClr val="bg1"/>
                </a:solidFill>
                <a:latin typeface="Century Gothic"/>
                <a:ea typeface="+mn-ea"/>
                <a:cs typeface="+mn-cs"/>
              </a:rPr>
              <a:t>he </a:t>
            </a:r>
            <a:r>
              <a:rPr lang="en-US" sz="2000" b="0" i="0" kern="1200" dirty="0">
                <a:solidFill>
                  <a:schemeClr val="bg1"/>
                </a:solidFill>
                <a:effectLst/>
                <a:latin typeface="Century Gothic"/>
                <a:ea typeface="+mn-ea"/>
                <a:cs typeface="+mn-cs"/>
              </a:rPr>
              <a:t>CAF member (Reg Force &amp; Reservist)</a:t>
            </a:r>
          </a:p>
          <a:p>
            <a:pPr marL="342900" indent="-342900">
              <a:spcAft>
                <a:spcPts val="600"/>
              </a:spcAft>
              <a:buFont typeface="Wingdings" panose="05000000000000000000" pitchFamily="2" charset="2"/>
              <a:buChar char="ü"/>
            </a:pPr>
            <a:r>
              <a:rPr lang="en-US" sz="2000" b="0" i="0" kern="1200" dirty="0">
                <a:solidFill>
                  <a:schemeClr val="bg1"/>
                </a:solidFill>
                <a:effectLst/>
                <a:latin typeface="Century Gothic"/>
                <a:ea typeface="+mn-ea"/>
                <a:cs typeface="+mn-cs"/>
              </a:rPr>
              <a:t>Veterans</a:t>
            </a:r>
          </a:p>
          <a:p>
            <a:pPr marL="342900" lvl="1" indent="-342900">
              <a:spcAft>
                <a:spcPts val="600"/>
              </a:spcAft>
              <a:buFont typeface="Wingdings" panose="05000000000000000000" pitchFamily="2" charset="2"/>
              <a:buChar char="ü"/>
            </a:pPr>
            <a:r>
              <a:rPr lang="en-US" sz="2000" b="0" i="0" kern="1200" dirty="0">
                <a:solidFill>
                  <a:schemeClr val="bg1"/>
                </a:solidFill>
                <a:effectLst/>
                <a:latin typeface="Century Gothic"/>
                <a:ea typeface="+mn-ea"/>
                <a:cs typeface="+mn-cs"/>
              </a:rPr>
              <a:t>Spouse</a:t>
            </a:r>
            <a:r>
              <a:rPr lang="en-US" sz="2000" kern="1200" dirty="0">
                <a:solidFill>
                  <a:schemeClr val="bg1"/>
                </a:solidFill>
                <a:latin typeface="Century Gothic"/>
                <a:ea typeface="+mn-ea"/>
                <a:cs typeface="+mn-cs"/>
              </a:rPr>
              <a:t> / </a:t>
            </a:r>
            <a:r>
              <a:rPr lang="en-US" sz="2000" b="0" i="0" kern="1200" dirty="0">
                <a:solidFill>
                  <a:schemeClr val="bg1"/>
                </a:solidFill>
                <a:effectLst/>
                <a:latin typeface="Century Gothic"/>
                <a:ea typeface="+mn-ea"/>
                <a:cs typeface="+mn-cs"/>
              </a:rPr>
              <a:t>Partner</a:t>
            </a:r>
          </a:p>
          <a:p>
            <a:pPr marL="342900" indent="-342900">
              <a:spcAft>
                <a:spcPts val="600"/>
              </a:spcAft>
              <a:buFont typeface="Wingdings" panose="05000000000000000000" pitchFamily="2" charset="2"/>
              <a:buChar char="ü"/>
            </a:pPr>
            <a:r>
              <a:rPr lang="en-US" sz="2000" b="0" i="0" kern="1200" dirty="0">
                <a:solidFill>
                  <a:schemeClr val="bg1"/>
                </a:solidFill>
                <a:effectLst/>
                <a:latin typeface="Century Gothic"/>
                <a:ea typeface="+mn-ea"/>
                <a:cs typeface="+mn-cs"/>
              </a:rPr>
              <a:t>Parents</a:t>
            </a:r>
          </a:p>
          <a:p>
            <a:pPr marL="342900" indent="-342900">
              <a:spcAft>
                <a:spcPts val="600"/>
              </a:spcAft>
              <a:buFont typeface="Wingdings" panose="05000000000000000000" pitchFamily="2" charset="2"/>
              <a:buChar char="ü"/>
            </a:pPr>
            <a:r>
              <a:rPr lang="en-US" sz="2000" b="0" i="0" kern="1200" dirty="0">
                <a:solidFill>
                  <a:schemeClr val="bg1"/>
                </a:solidFill>
                <a:effectLst/>
                <a:latin typeface="Century Gothic"/>
                <a:ea typeface="+mn-ea"/>
                <a:cs typeface="+mn-cs"/>
              </a:rPr>
              <a:t>Children</a:t>
            </a:r>
          </a:p>
          <a:p>
            <a:pPr marL="342900" indent="-342900">
              <a:spcAft>
                <a:spcPts val="600"/>
              </a:spcAft>
              <a:buFont typeface="Wingdings" panose="05000000000000000000" pitchFamily="2" charset="2"/>
              <a:buChar char="ü"/>
            </a:pPr>
            <a:r>
              <a:rPr lang="en-US" sz="2000" kern="1200" dirty="0">
                <a:solidFill>
                  <a:schemeClr val="bg1"/>
                </a:solidFill>
                <a:latin typeface="Century Gothic"/>
                <a:ea typeface="+mn-ea"/>
                <a:cs typeface="+mn-cs"/>
              </a:rPr>
              <a:t>R</a:t>
            </a:r>
            <a:r>
              <a:rPr lang="en-US" sz="2000" b="0" i="0" kern="1200" dirty="0">
                <a:solidFill>
                  <a:schemeClr val="bg1"/>
                </a:solidFill>
                <a:effectLst/>
                <a:latin typeface="Century Gothic"/>
                <a:ea typeface="+mn-ea"/>
                <a:cs typeface="+mn-cs"/>
              </a:rPr>
              <a:t>elatives</a:t>
            </a:r>
          </a:p>
          <a:p>
            <a:pPr marL="342900" indent="-342900">
              <a:spcAft>
                <a:spcPts val="600"/>
              </a:spcAft>
              <a:buFont typeface="Wingdings" panose="05000000000000000000" pitchFamily="2" charset="2"/>
              <a:buChar char="ü"/>
            </a:pPr>
            <a:r>
              <a:rPr lang="en-US" sz="2000" b="0" i="0" kern="1200" dirty="0">
                <a:solidFill>
                  <a:schemeClr val="bg1"/>
                </a:solidFill>
                <a:effectLst/>
                <a:latin typeface="Century Gothic"/>
                <a:ea typeface="+mn-ea"/>
                <a:cs typeface="+mn-cs"/>
              </a:rPr>
              <a:t>Anyone </a:t>
            </a:r>
            <a:r>
              <a:rPr lang="en-US" sz="2000" b="1" i="0" u="sng" kern="1200" dirty="0">
                <a:solidFill>
                  <a:schemeClr val="bg1"/>
                </a:solidFill>
                <a:effectLst/>
                <a:latin typeface="Century Gothic"/>
                <a:ea typeface="+mn-ea"/>
                <a:cs typeface="+mn-cs"/>
              </a:rPr>
              <a:t>you</a:t>
            </a:r>
            <a:r>
              <a:rPr lang="en-US" sz="2000" b="0" i="0" kern="1200" dirty="0">
                <a:solidFill>
                  <a:schemeClr val="bg1"/>
                </a:solidFill>
                <a:effectLst/>
                <a:latin typeface="Century Gothic"/>
                <a:ea typeface="+mn-ea"/>
                <a:cs typeface="+mn-cs"/>
              </a:rPr>
              <a:t> consider</a:t>
            </a:r>
            <a:endParaRPr lang="en-US" sz="2000" kern="1200" dirty="0">
              <a:solidFill>
                <a:schemeClr val="bg1"/>
              </a:solidFill>
              <a:latin typeface="Century Gothic"/>
              <a:ea typeface="+mn-ea"/>
              <a:cs typeface="+mn-cs"/>
            </a:endParaRPr>
          </a:p>
        </p:txBody>
      </p:sp>
      <p:sp>
        <p:nvSpPr>
          <p:cNvPr id="4" name="Rectangle 3">
            <a:extLst>
              <a:ext uri="{FF2B5EF4-FFF2-40B4-BE49-F238E27FC236}">
                <a16:creationId xmlns:a16="http://schemas.microsoft.com/office/drawing/2014/main" id="{6427403E-F0F3-00B9-AC3A-D967B690CBF7}"/>
              </a:ext>
            </a:extLst>
          </p:cNvPr>
          <p:cNvSpPr/>
          <p:nvPr/>
        </p:nvSpPr>
        <p:spPr>
          <a:xfrm>
            <a:off x="0" y="0"/>
            <a:ext cx="9171517" cy="1049051"/>
          </a:xfrm>
          <a:prstGeom prst="rect">
            <a:avLst/>
          </a:prstGeom>
          <a:solidFill>
            <a:srgbClr val="D22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Century Gothic" panose="020B0502020202020204" pitchFamily="34" charset="0"/>
              </a:rPr>
              <a:t>OUR DEFINITION OF FAMILY</a:t>
            </a:r>
          </a:p>
        </p:txBody>
      </p:sp>
      <p:pic>
        <p:nvPicPr>
          <p:cNvPr id="7" name="Picture 6" descr="A collage of photos&#10;&#10;Description automatically generated with medium confidence">
            <a:extLst>
              <a:ext uri="{FF2B5EF4-FFF2-40B4-BE49-F238E27FC236}">
                <a16:creationId xmlns:a16="http://schemas.microsoft.com/office/drawing/2014/main" id="{21BC3976-8FCC-B1C1-BFC2-063864E29E6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13083" y="2930188"/>
            <a:ext cx="5034639" cy="1319709"/>
          </a:xfrm>
          <a:prstGeom prst="rect">
            <a:avLst/>
          </a:prstGeom>
        </p:spPr>
      </p:pic>
    </p:spTree>
    <p:extLst>
      <p:ext uri="{BB962C8B-B14F-4D97-AF65-F5344CB8AC3E}">
        <p14:creationId xmlns:p14="http://schemas.microsoft.com/office/powerpoint/2010/main" val="3656472480"/>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65E2D0B-A73E-B861-4CDA-7BD6E778D24C}"/>
              </a:ext>
            </a:extLst>
          </p:cNvPr>
          <p:cNvSpPr txBox="1"/>
          <p:nvPr/>
        </p:nvSpPr>
        <p:spPr>
          <a:xfrm>
            <a:off x="26390" y="513948"/>
            <a:ext cx="9117192" cy="707886"/>
          </a:xfrm>
          <a:prstGeom prst="rect">
            <a:avLst/>
          </a:prstGeom>
          <a:noFill/>
          <a:ln>
            <a:noFill/>
          </a:ln>
        </p:spPr>
        <p:txBody>
          <a:bodyPr wrap="square" lIns="91440" tIns="45720" rIns="91440" bIns="45720" rtlCol="0" anchor="t">
            <a:spAutoFit/>
          </a:bodyPr>
          <a:lstStyle/>
          <a:p>
            <a:pPr algn="ctr"/>
            <a:r>
              <a:rPr lang="en-US" sz="4000" b="1" dirty="0">
                <a:solidFill>
                  <a:schemeClr val="tx1"/>
                </a:solidFill>
                <a:latin typeface="Century Gothic"/>
              </a:rPr>
              <a:t>FAMILY-CENTRED APPROACH</a:t>
            </a:r>
            <a:endParaRPr lang="en-US" dirty="0">
              <a:solidFill>
                <a:schemeClr val="tx1"/>
              </a:solidFill>
              <a:latin typeface="Century Gothic"/>
            </a:endParaRPr>
          </a:p>
        </p:txBody>
      </p:sp>
      <p:graphicFrame>
        <p:nvGraphicFramePr>
          <p:cNvPr id="12" name="Text Placeholder 2">
            <a:extLst>
              <a:ext uri="{FF2B5EF4-FFF2-40B4-BE49-F238E27FC236}">
                <a16:creationId xmlns:a16="http://schemas.microsoft.com/office/drawing/2014/main" id="{400E809F-F586-0E25-9E6D-600B34C97FA7}"/>
              </a:ext>
            </a:extLst>
          </p:cNvPr>
          <p:cNvGraphicFramePr/>
          <p:nvPr>
            <p:extLst>
              <p:ext uri="{D42A27DB-BD31-4B8C-83A1-F6EECF244321}">
                <p14:modId xmlns:p14="http://schemas.microsoft.com/office/powerpoint/2010/main" val="358942332"/>
              </p:ext>
            </p:extLst>
          </p:nvPr>
        </p:nvGraphicFramePr>
        <p:xfrm>
          <a:off x="553374" y="1051151"/>
          <a:ext cx="7972919" cy="31919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30791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6651C8-F740-4B2A-3838-B5B4B27EE662}"/>
              </a:ext>
            </a:extLst>
          </p:cNvPr>
          <p:cNvSpPr/>
          <p:nvPr/>
        </p:nvSpPr>
        <p:spPr>
          <a:xfrm>
            <a:off x="0" y="0"/>
            <a:ext cx="348712" cy="5143500"/>
          </a:xfrm>
          <a:prstGeom prst="rect">
            <a:avLst/>
          </a:prstGeom>
          <a:solidFill>
            <a:srgbClr val="77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2960B9C9-BE4B-D0BC-B389-B5429B9114A5}"/>
              </a:ext>
            </a:extLst>
          </p:cNvPr>
          <p:cNvSpPr txBox="1">
            <a:spLocks/>
          </p:cNvSpPr>
          <p:nvPr/>
        </p:nvSpPr>
        <p:spPr>
          <a:xfrm>
            <a:off x="503695" y="2161317"/>
            <a:ext cx="4763534" cy="2384683"/>
          </a:xfrm>
          <a:prstGeom prst="rect">
            <a:avLst/>
          </a:prstGeom>
          <a:noFill/>
        </p:spPr>
        <p:txBody>
          <a:bodyPr spcFirstLastPara="1" vert="horz" wrap="square" lIns="0" tIns="0" rIns="0" bIns="0" rtlCol="0" anchor="b" anchorCtr="0">
            <a:noAutofit/>
          </a:bodyPr>
          <a:lstStyle>
            <a:lvl1pPr lvl="0" algn="l" defTabSz="914400" rtl="0" eaLnBrk="1" latinLnBrk="0" hangingPunct="1">
              <a:lnSpc>
                <a:spcPct val="90000"/>
              </a:lnSpc>
              <a:spcBef>
                <a:spcPts val="0"/>
              </a:spcBef>
              <a:spcAft>
                <a:spcPts val="0"/>
              </a:spcAft>
              <a:buSzPts val="3000"/>
              <a:buNone/>
              <a:defRPr sz="4400" kern="1200">
                <a:solidFill>
                  <a:schemeClr val="tx1"/>
                </a:solidFill>
                <a:latin typeface="+mj-lt"/>
                <a:ea typeface="+mj-ea"/>
                <a:cs typeface="+mj-cs"/>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CA" sz="3900" b="1">
                <a:solidFill>
                  <a:srgbClr val="FFBD00"/>
                </a:solidFill>
                <a:latin typeface="Century Gothic"/>
              </a:rPr>
              <a:t>AND TAKE AN</a:t>
            </a:r>
          </a:p>
          <a:p>
            <a:r>
              <a:rPr lang="en-CA" sz="3900" b="1">
                <a:solidFill>
                  <a:srgbClr val="77BE21"/>
                </a:solidFill>
                <a:latin typeface="Century Gothic"/>
              </a:rPr>
              <a:t>EVIDENCE BASED</a:t>
            </a:r>
            <a:r>
              <a:rPr lang="en-CA" sz="3900" b="1">
                <a:solidFill>
                  <a:srgbClr val="FFBD00"/>
                </a:solidFill>
                <a:latin typeface="Century Gothic"/>
              </a:rPr>
              <a:t> </a:t>
            </a:r>
          </a:p>
          <a:p>
            <a:r>
              <a:rPr lang="en-CA" sz="3900" b="1">
                <a:solidFill>
                  <a:srgbClr val="FFBD00"/>
                </a:solidFill>
                <a:latin typeface="Century Gothic"/>
              </a:rPr>
              <a:t>APPROACH</a:t>
            </a:r>
          </a:p>
        </p:txBody>
      </p:sp>
      <p:pic>
        <p:nvPicPr>
          <p:cNvPr id="2" name="Graphic 3" descr="Research with solid fill">
            <a:extLst>
              <a:ext uri="{FF2B5EF4-FFF2-40B4-BE49-F238E27FC236}">
                <a16:creationId xmlns:a16="http://schemas.microsoft.com/office/drawing/2014/main" id="{F6CDADF3-FB3E-91D7-90D5-40F9B8C68A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71691" y="709169"/>
            <a:ext cx="3448774" cy="3500496"/>
          </a:xfrm>
          <a:prstGeom prst="rect">
            <a:avLst/>
          </a:prstGeom>
        </p:spPr>
      </p:pic>
      <p:sp>
        <p:nvSpPr>
          <p:cNvPr id="5" name="Title 4">
            <a:extLst>
              <a:ext uri="{FF2B5EF4-FFF2-40B4-BE49-F238E27FC236}">
                <a16:creationId xmlns:a16="http://schemas.microsoft.com/office/drawing/2014/main" id="{2E8D686F-76DF-B8A5-22CB-30CBFCD91C74}"/>
              </a:ext>
            </a:extLst>
          </p:cNvPr>
          <p:cNvSpPr txBox="1">
            <a:spLocks/>
          </p:cNvSpPr>
          <p:nvPr/>
        </p:nvSpPr>
        <p:spPr>
          <a:xfrm>
            <a:off x="459831" y="573350"/>
            <a:ext cx="4705350" cy="1152525"/>
          </a:xfrm>
          <a:prstGeom prst="rect">
            <a:avLst/>
          </a:prstGeom>
        </p:spPr>
        <p:txBody>
          <a:bodyPr vert="horz" lIns="51435" tIns="25718" rIns="51435" bIns="25718" numCol="1" rtlCol="0" anchor="b"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900" b="1">
                <a:solidFill>
                  <a:srgbClr val="23B3AC"/>
                </a:solidFill>
                <a:latin typeface="Century Gothic"/>
                <a:cs typeface="Calibri Light"/>
              </a:rPr>
              <a:t>WE SEEK </a:t>
            </a:r>
            <a:r>
              <a:rPr lang="en-US" sz="3900" b="1">
                <a:solidFill>
                  <a:srgbClr val="DA1984"/>
                </a:solidFill>
                <a:latin typeface="Century Gothic"/>
                <a:cs typeface="Calibri Light"/>
              </a:rPr>
              <a:t>YOUR</a:t>
            </a:r>
            <a:r>
              <a:rPr lang="en-US" sz="3900" b="1">
                <a:solidFill>
                  <a:srgbClr val="23B3AC"/>
                </a:solidFill>
                <a:latin typeface="Century Gothic"/>
                <a:cs typeface="Calibri Light"/>
              </a:rPr>
              <a:t> FEEDBACK</a:t>
            </a:r>
          </a:p>
        </p:txBody>
      </p:sp>
    </p:spTree>
    <p:extLst>
      <p:ext uri="{BB962C8B-B14F-4D97-AF65-F5344CB8AC3E}">
        <p14:creationId xmlns:p14="http://schemas.microsoft.com/office/powerpoint/2010/main" val="2916490313"/>
      </p:ext>
    </p:extLst>
  </p:cSld>
  <p:clrMapOvr>
    <a:masterClrMapping/>
  </p:clrMapOvr>
</p:sld>
</file>

<file path=ppt/theme/theme1.xml><?xml version="1.0" encoding="utf-8"?>
<a:theme xmlns:a="http://schemas.openxmlformats.org/drawingml/2006/main" name="Custom Design">
  <a:themeElements>
    <a:clrScheme name="Custom 4">
      <a:dk1>
        <a:srgbClr val="000000"/>
      </a:dk1>
      <a:lt1>
        <a:srgbClr val="FFFFFF"/>
      </a:lt1>
      <a:dk2>
        <a:srgbClr val="D22730"/>
      </a:dk2>
      <a:lt2>
        <a:srgbClr val="E7E6E6"/>
      </a:lt2>
      <a:accent1>
        <a:srgbClr val="4472C4"/>
      </a:accent1>
      <a:accent2>
        <a:srgbClr val="D2273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RC">
  <a:themeElements>
    <a:clrScheme name="NEW PP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EW PP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W PP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EW PP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EW PP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EW PP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EW PP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EW PP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EW PP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EW PP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EW PP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EW PP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W PP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E013B449B0A0D42A70622CEEEE2C87D" ma:contentTypeVersion="18" ma:contentTypeDescription="Create a new document." ma:contentTypeScope="" ma:versionID="e63b124a66469b8950722204f1b9db77">
  <xsd:schema xmlns:xsd="http://www.w3.org/2001/XMLSchema" xmlns:xs="http://www.w3.org/2001/XMLSchema" xmlns:p="http://schemas.microsoft.com/office/2006/metadata/properties" xmlns:ns2="07503bee-ffe2-4d6d-8578-aa88a0a87f00" xmlns:ns3="28dd68ad-6cc0-45f6-b26b-2ef7908f0c50" targetNamespace="http://schemas.microsoft.com/office/2006/metadata/properties" ma:root="true" ma:fieldsID="fb1f8c9495b0fdac75800de310f5f220" ns2:_="" ns3:_="">
    <xsd:import namespace="07503bee-ffe2-4d6d-8578-aa88a0a87f00"/>
    <xsd:import namespace="28dd68ad-6cc0-45f6-b26b-2ef7908f0c5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503bee-ffe2-4d6d-8578-aa88a0a87f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0d22bd0-8a9e-49c7-b3a9-837e9fed30c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8dd68ad-6cc0-45f6-b26b-2ef7908f0c5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357b105-5019-4c8a-8bcd-3ee86dc59d43}" ma:internalName="TaxCatchAll" ma:showField="CatchAllData" ma:web="28dd68ad-6cc0-45f6-b26b-2ef7908f0c5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7503bee-ffe2-4d6d-8578-aa88a0a87f00">
      <Terms xmlns="http://schemas.microsoft.com/office/infopath/2007/PartnerControls"/>
    </lcf76f155ced4ddcb4097134ff3c332f>
    <TaxCatchAll xmlns="28dd68ad-6cc0-45f6-b26b-2ef7908f0c50" xsi:nil="true"/>
    <SharedWithUsers xmlns="28dd68ad-6cc0-45f6-b26b-2ef7908f0c50">
      <UserInfo>
        <DisplayName>Nicole Wall</DisplayName>
        <AccountId>16</AccountId>
        <AccountType/>
      </UserInfo>
      <UserInfo>
        <DisplayName>All Users (windows)</DisplayName>
        <AccountId>40</AccountId>
        <AccountType/>
      </UserInfo>
      <UserInfo>
        <DisplayName>Sarah-Jean Mannette</DisplayName>
        <AccountId>26</AccountId>
        <AccountType/>
      </UserInfo>
      <UserInfo>
        <DisplayName>Megan Melanson</DisplayName>
        <AccountId>87</AccountId>
        <AccountType/>
      </UserInfo>
      <UserInfo>
        <DisplayName>Charlie Reid</DisplayName>
        <AccountId>22</AccountId>
        <AccountType/>
      </UserInfo>
      <UserInfo>
        <DisplayName>Cortney Cann</DisplayName>
        <AccountId>37</AccountId>
        <AccountType/>
      </UserInfo>
      <UserInfo>
        <DisplayName>Elizabeth Thomas</DisplayName>
        <AccountId>19</AccountId>
        <AccountType/>
      </UserInfo>
      <UserInfo>
        <DisplayName>John McCabe</DisplayName>
        <AccountId>33</AccountId>
        <AccountType/>
      </UserInfo>
      <UserInfo>
        <DisplayName>Glen Eagleson</DisplayName>
        <AccountId>46</AccountId>
        <AccountType/>
      </UserInfo>
      <UserInfo>
        <DisplayName>Audrey Bowen</DisplayName>
        <AccountId>51</AccountId>
        <AccountType/>
      </UserInfo>
      <UserInfo>
        <DisplayName>Raquel Poley</DisplayName>
        <AccountId>20</AccountId>
        <AccountType/>
      </UserInfo>
      <UserInfo>
        <DisplayName>Alana Gates</DisplayName>
        <AccountId>82</AccountId>
        <AccountType/>
      </UserInfo>
      <UserInfo>
        <DisplayName>Carolyn Mercer</DisplayName>
        <AccountId>73</AccountId>
        <AccountType/>
      </UserInfo>
      <UserInfo>
        <DisplayName>Myrna  Stewart</DisplayName>
        <AccountId>30</AccountId>
        <AccountType/>
      </UserInfo>
      <UserInfo>
        <DisplayName>Natasha DeCoste</DisplayName>
        <AccountId>45</AccountId>
        <AccountType/>
      </UserInfo>
      <UserInfo>
        <DisplayName>SharingLinks.27eeb8ba-37dd-41f3-93c0-6d28a90d231e.Flexible.34016ddb-0462-4916-a431-83c6387f9543</DisplayName>
        <AccountId>77</AccountId>
        <AccountType/>
      </UserInfo>
      <UserInfo>
        <DisplayName>Ryan Wheeler</DisplayName>
        <AccountId>57</AccountId>
        <AccountType/>
      </UserInfo>
      <UserInfo>
        <DisplayName>Limited Access System Group</DisplayName>
        <AccountId>54</AccountId>
        <AccountType/>
      </UserInfo>
      <UserInfo>
        <DisplayName>Michael Best</DisplayName>
        <AccountId>221</AccountId>
        <AccountType/>
      </UserInfo>
    </SharedWithUsers>
  </documentManagement>
</p:properties>
</file>

<file path=customXml/itemProps1.xml><?xml version="1.0" encoding="utf-8"?>
<ds:datastoreItem xmlns:ds="http://schemas.openxmlformats.org/officeDocument/2006/customXml" ds:itemID="{B90F88F2-204B-4C1C-81D2-EC70DD0E247D}">
  <ds:schemaRefs>
    <ds:schemaRef ds:uri="07503bee-ffe2-4d6d-8578-aa88a0a87f00"/>
    <ds:schemaRef ds:uri="28dd68ad-6cc0-45f6-b26b-2ef7908f0c5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7281B3A-C44E-4C6C-90D1-5950E801E3E9}">
  <ds:schemaRefs>
    <ds:schemaRef ds:uri="http://schemas.microsoft.com/sharepoint/v3/contenttype/forms"/>
  </ds:schemaRefs>
</ds:datastoreItem>
</file>

<file path=customXml/itemProps3.xml><?xml version="1.0" encoding="utf-8"?>
<ds:datastoreItem xmlns:ds="http://schemas.openxmlformats.org/officeDocument/2006/customXml" ds:itemID="{32704FEF-79CF-49EC-90D5-B9FF4833D1AF}">
  <ds:schemaRefs>
    <ds:schemaRef ds:uri="28dd68ad-6cc0-45f6-b26b-2ef7908f0c50"/>
    <ds:schemaRef ds:uri="http://purl.org/dc/dcmitype/"/>
    <ds:schemaRef ds:uri="http://schemas.openxmlformats.org/package/2006/metadata/core-properties"/>
    <ds:schemaRef ds:uri="http://schemas.microsoft.com/office/2006/documentManagement/types"/>
    <ds:schemaRef ds:uri="http://purl.org/dc/elements/1.1/"/>
    <ds:schemaRef ds:uri="http://purl.org/dc/terms/"/>
    <ds:schemaRef ds:uri="http://schemas.microsoft.com/office/infopath/2007/PartnerControls"/>
    <ds:schemaRef ds:uri="07503bee-ffe2-4d6d-8578-aa88a0a87f00"/>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221</TotalTime>
  <Words>3072</Words>
  <Application>Microsoft Office PowerPoint</Application>
  <PresentationFormat>On-screen Show (16:9)</PresentationFormat>
  <Paragraphs>230</Paragraphs>
  <Slides>23</Slides>
  <Notes>23</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23</vt:i4>
      </vt:variant>
    </vt:vector>
  </HeadingPairs>
  <TitlesOfParts>
    <vt:vector size="34" baseType="lpstr">
      <vt:lpstr>Arial</vt:lpstr>
      <vt:lpstr>Century Gothic Pro</vt:lpstr>
      <vt:lpstr>Wingdings</vt:lpstr>
      <vt:lpstr>Calibri</vt:lpstr>
      <vt:lpstr>Baguet Script</vt:lpstr>
      <vt:lpstr>Montserrat</vt:lpstr>
      <vt:lpstr>Century Gothic</vt:lpstr>
      <vt:lpstr>Calibri Light</vt:lpstr>
      <vt:lpstr>Custom Design</vt:lpstr>
      <vt:lpstr>1_Custom Design</vt:lpstr>
      <vt:lpstr>FRC</vt:lpstr>
      <vt:lpstr>Halifax &amp; Region Military Family Resource Centre</vt:lpstr>
      <vt:lpstr>Indigenous Land Acknowledgment</vt:lpstr>
      <vt:lpstr>PowerPoint Presentation</vt:lpstr>
      <vt:lpstr>PowerPoint Presentation</vt:lpstr>
      <vt:lpstr>PowerPoint Presentation</vt:lpstr>
      <vt:lpstr>UNIQUE CHARACTERISTICS</vt:lpstr>
      <vt:lpstr>PowerPoint Presentation</vt:lpstr>
      <vt:lpstr>PowerPoint Presentation</vt:lpstr>
      <vt:lpstr>PowerPoint Presentation</vt:lpstr>
      <vt:lpstr>PowerPoint Presentation</vt:lpstr>
      <vt:lpstr>PowerPoint Presentation</vt:lpstr>
      <vt:lpstr>NAVIGATIONAL SUPPORT  Relocation</vt:lpstr>
      <vt:lpstr>PowerPoint Presentation</vt:lpstr>
      <vt:lpstr>PowerPoint Presentation</vt:lpstr>
      <vt:lpstr>PowerPoint Presentation</vt:lpstr>
      <vt:lpstr>PowerPoint Presentation</vt:lpstr>
      <vt:lpstr>PowerPoint Presentation</vt:lpstr>
      <vt:lpstr>FAMILY CONNECTION  FORM</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Sarah</dc:creator>
  <cp:lastModifiedBy>Angela Duckworth</cp:lastModifiedBy>
  <cp:revision>195</cp:revision>
  <cp:lastPrinted>2023-01-19T19:41:46Z</cp:lastPrinted>
  <dcterms:modified xsi:type="dcterms:W3CDTF">2025-04-14T19:00:26Z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0x0101006E013B449B0A0D42A70622CEEEE2C87D</vt:lpwstr>
  </property>
  <property fmtid="{D5CDD505-2E9C-101B-9397-08002B2CF9AE}" pid="3" name="MediaServiceImageTags">
    <vt:lpwstr/>
  </property>
</Properties>
</file>