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  <p:sldMasterId id="2147483680" r:id="rId5"/>
    <p:sldMasterId id="2147483649" r:id="rId6"/>
  </p:sldMasterIdLst>
  <p:notesMasterIdLst>
    <p:notesMasterId r:id="rId31"/>
  </p:notesMasterIdLst>
  <p:sldIdLst>
    <p:sldId id="330" r:id="rId7"/>
    <p:sldId id="328" r:id="rId8"/>
    <p:sldId id="303" r:id="rId9"/>
    <p:sldId id="319" r:id="rId10"/>
    <p:sldId id="322" r:id="rId11"/>
    <p:sldId id="272" r:id="rId12"/>
    <p:sldId id="332" r:id="rId13"/>
    <p:sldId id="308" r:id="rId14"/>
    <p:sldId id="323" r:id="rId15"/>
    <p:sldId id="324" r:id="rId16"/>
    <p:sldId id="327" r:id="rId17"/>
    <p:sldId id="326" r:id="rId18"/>
    <p:sldId id="338" r:id="rId19"/>
    <p:sldId id="339" r:id="rId20"/>
    <p:sldId id="340" r:id="rId21"/>
    <p:sldId id="325" r:id="rId22"/>
    <p:sldId id="336" r:id="rId23"/>
    <p:sldId id="337" r:id="rId24"/>
    <p:sldId id="313" r:id="rId25"/>
    <p:sldId id="320" r:id="rId26"/>
    <p:sldId id="343" r:id="rId27"/>
    <p:sldId id="341" r:id="rId28"/>
    <p:sldId id="342" r:id="rId29"/>
    <p:sldId id="318" r:id="rId30"/>
  </p:sldIdLst>
  <p:sldSz cx="9144000" cy="5143500" type="screen16x9"/>
  <p:notesSz cx="6858000" cy="9144000"/>
  <p:embeddedFontLst>
    <p:embeddedFont>
      <p:font typeface="Baguet Script" panose="00000500000000000000" pitchFamily="2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entury Gothic Pro" panose="020B0502020202020204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087D0D1-5A8D-4BCF-BB11-70EC114F2297}">
          <p14:sldIdLst>
            <p14:sldId id="330"/>
            <p14:sldId id="328"/>
            <p14:sldId id="303"/>
            <p14:sldId id="319"/>
            <p14:sldId id="322"/>
            <p14:sldId id="272"/>
            <p14:sldId id="332"/>
            <p14:sldId id="308"/>
            <p14:sldId id="323"/>
            <p14:sldId id="324"/>
            <p14:sldId id="327"/>
            <p14:sldId id="326"/>
            <p14:sldId id="338"/>
            <p14:sldId id="339"/>
            <p14:sldId id="340"/>
            <p14:sldId id="325"/>
            <p14:sldId id="336"/>
            <p14:sldId id="337"/>
            <p14:sldId id="313"/>
            <p14:sldId id="320"/>
            <p14:sldId id="343"/>
            <p14:sldId id="341"/>
            <p14:sldId id="342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00"/>
    <a:srgbClr val="23B3AC"/>
    <a:srgbClr val="77BE21"/>
    <a:srgbClr val="DA1984"/>
    <a:srgbClr val="303AB2"/>
    <a:srgbClr val="D22730"/>
    <a:srgbClr val="9F1E23"/>
    <a:srgbClr val="711112"/>
    <a:srgbClr val="FFFFFF"/>
    <a:srgbClr val="2C1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71F89-094C-4B40-A6B4-F500A414ED90}" v="5" dt="2024-10-29T19:44:02.081"/>
  </p1510:revLst>
</p1510:revInfo>
</file>

<file path=ppt/tableStyles.xml><?xml version="1.0" encoding="utf-8"?>
<a:tblStyleLst xmlns:a="http://schemas.openxmlformats.org/drawingml/2006/main" def="{668617F7-BD45-45D3-9494-08AB8ACE10ED}">
  <a:tblStyle styleId="{668617F7-BD45-45D3-9494-08AB8ACE10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9E5840-C12E-4C8B-9978-033B50F8BF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4"/>
    <p:restoredTop sz="80523" autoAdjust="0"/>
  </p:normalViewPr>
  <p:slideViewPr>
    <p:cSldViewPr snapToGrid="0">
      <p:cViewPr varScale="1">
        <p:scale>
          <a:sx n="88" d="100"/>
          <a:sy n="88" d="100"/>
        </p:scale>
        <p:origin x="15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389C8-F6D6-4122-A0EE-18E4F5F62E13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D0DF7-EBA3-4E55-B5AE-A162430B0C91}">
      <dgm:prSet/>
      <dgm:spPr>
        <a:solidFill>
          <a:srgbClr val="9F1E23"/>
        </a:solidFill>
      </dgm:spPr>
      <dgm:t>
        <a:bodyPr/>
        <a:lstStyle/>
        <a:p>
          <a:r>
            <a:rPr lang="en-US">
              <a:latin typeface="Century Gothic Pro"/>
            </a:rPr>
            <a:t>Support is tailored to each situation</a:t>
          </a:r>
        </a:p>
      </dgm:t>
    </dgm:pt>
    <dgm:pt modelId="{357AB90E-33A7-4DA3-A162-F9CF57B97C9A}" type="parTrans" cxnId="{72A252A3-3E44-4904-A6D6-CD36A9CD9969}">
      <dgm:prSet/>
      <dgm:spPr/>
      <dgm:t>
        <a:bodyPr/>
        <a:lstStyle/>
        <a:p>
          <a:endParaRPr lang="en-US"/>
        </a:p>
      </dgm:t>
    </dgm:pt>
    <dgm:pt modelId="{FD7F06A8-ABDF-4EBE-8D1E-5E6A6B153F57}" type="sibTrans" cxnId="{72A252A3-3E44-4904-A6D6-CD36A9CD9969}">
      <dgm:prSet/>
      <dgm:spPr>
        <a:solidFill>
          <a:srgbClr val="D22730"/>
        </a:solidFill>
      </dgm:spPr>
      <dgm:t>
        <a:bodyPr/>
        <a:lstStyle/>
        <a:p>
          <a:endParaRPr lang="en-US"/>
        </a:p>
      </dgm:t>
    </dgm:pt>
    <dgm:pt modelId="{5A910F23-A130-465F-8C5B-7735FFBFA347}">
      <dgm:prSet/>
      <dgm:spPr>
        <a:solidFill>
          <a:srgbClr val="9F1E23"/>
        </a:solidFill>
      </dgm:spPr>
      <dgm:t>
        <a:bodyPr/>
        <a:lstStyle/>
        <a:p>
          <a:r>
            <a:rPr lang="en-US">
              <a:latin typeface="Century Gothic Pro"/>
            </a:rPr>
            <a:t>Support is collaborative with the family members</a:t>
          </a:r>
        </a:p>
      </dgm:t>
    </dgm:pt>
    <dgm:pt modelId="{BB036294-6985-402B-8408-D2B9F1210CB8}" type="parTrans" cxnId="{03CFA865-B320-4AE3-A51D-71D60E4D8D59}">
      <dgm:prSet/>
      <dgm:spPr/>
      <dgm:t>
        <a:bodyPr/>
        <a:lstStyle/>
        <a:p>
          <a:endParaRPr lang="en-US"/>
        </a:p>
      </dgm:t>
    </dgm:pt>
    <dgm:pt modelId="{E60C46E8-D9F2-4723-BE5E-04FB6810060B}" type="sibTrans" cxnId="{03CFA865-B320-4AE3-A51D-71D60E4D8D59}">
      <dgm:prSet/>
      <dgm:spPr>
        <a:solidFill>
          <a:srgbClr val="D22730"/>
        </a:solidFill>
      </dgm:spPr>
      <dgm:t>
        <a:bodyPr/>
        <a:lstStyle/>
        <a:p>
          <a:endParaRPr lang="en-US"/>
        </a:p>
      </dgm:t>
    </dgm:pt>
    <dgm:pt modelId="{1FB74DE7-FBED-47BB-8C0F-977027EE9524}">
      <dgm:prSet/>
      <dgm:spPr>
        <a:solidFill>
          <a:srgbClr val="9F1E23"/>
        </a:solidFill>
      </dgm:spPr>
      <dgm:t>
        <a:bodyPr/>
        <a:lstStyle/>
        <a:p>
          <a:r>
            <a:rPr lang="en-US">
              <a:latin typeface="Century Gothic Pro"/>
            </a:rPr>
            <a:t>We will navigate to local, relevant resources</a:t>
          </a:r>
        </a:p>
      </dgm:t>
    </dgm:pt>
    <dgm:pt modelId="{C68EC08A-713B-45A5-9D8C-50F8D04ECCAE}" type="parTrans" cxnId="{E8DA997A-E59A-4ED2-A672-DF8285C7532B}">
      <dgm:prSet/>
      <dgm:spPr/>
      <dgm:t>
        <a:bodyPr/>
        <a:lstStyle/>
        <a:p>
          <a:endParaRPr lang="en-US"/>
        </a:p>
      </dgm:t>
    </dgm:pt>
    <dgm:pt modelId="{17E01568-26E6-4A67-A422-16A93E3A19F3}" type="sibTrans" cxnId="{E8DA997A-E59A-4ED2-A672-DF8285C7532B}">
      <dgm:prSet/>
      <dgm:spPr/>
      <dgm:t>
        <a:bodyPr/>
        <a:lstStyle/>
        <a:p>
          <a:endParaRPr lang="en-US"/>
        </a:p>
      </dgm:t>
    </dgm:pt>
    <dgm:pt modelId="{72FF16C5-955B-574A-879F-0982019DF4A2}" type="pres">
      <dgm:prSet presAssocID="{E85389C8-F6D6-4122-A0EE-18E4F5F62E13}" presName="diagram" presStyleCnt="0">
        <dgm:presLayoutVars>
          <dgm:dir/>
          <dgm:resizeHandles val="exact"/>
        </dgm:presLayoutVars>
      </dgm:prSet>
      <dgm:spPr/>
    </dgm:pt>
    <dgm:pt modelId="{3CA74EFC-62E6-7A45-8504-CA7A05DE8E6E}" type="pres">
      <dgm:prSet presAssocID="{5E6D0DF7-EBA3-4E55-B5AE-A162430B0C91}" presName="node" presStyleLbl="node1" presStyleIdx="0" presStyleCnt="3">
        <dgm:presLayoutVars>
          <dgm:bulletEnabled val="1"/>
        </dgm:presLayoutVars>
      </dgm:prSet>
      <dgm:spPr/>
    </dgm:pt>
    <dgm:pt modelId="{3CE0CECC-18D4-A14D-9881-227874D19D2E}" type="pres">
      <dgm:prSet presAssocID="{FD7F06A8-ABDF-4EBE-8D1E-5E6A6B153F57}" presName="sibTrans" presStyleLbl="sibTrans2D1" presStyleIdx="0" presStyleCnt="2"/>
      <dgm:spPr/>
    </dgm:pt>
    <dgm:pt modelId="{6A532B32-7F27-4F40-A6E7-D2DCCB7607A0}" type="pres">
      <dgm:prSet presAssocID="{FD7F06A8-ABDF-4EBE-8D1E-5E6A6B153F57}" presName="connectorText" presStyleLbl="sibTrans2D1" presStyleIdx="0" presStyleCnt="2"/>
      <dgm:spPr/>
    </dgm:pt>
    <dgm:pt modelId="{FEDB5362-ACDE-C247-99BA-CFB411B57682}" type="pres">
      <dgm:prSet presAssocID="{5A910F23-A130-465F-8C5B-7735FFBFA347}" presName="node" presStyleLbl="node1" presStyleIdx="1" presStyleCnt="3">
        <dgm:presLayoutVars>
          <dgm:bulletEnabled val="1"/>
        </dgm:presLayoutVars>
      </dgm:prSet>
      <dgm:spPr/>
    </dgm:pt>
    <dgm:pt modelId="{9BB322DE-57D2-0842-8646-56265130CDA1}" type="pres">
      <dgm:prSet presAssocID="{E60C46E8-D9F2-4723-BE5E-04FB6810060B}" presName="sibTrans" presStyleLbl="sibTrans2D1" presStyleIdx="1" presStyleCnt="2"/>
      <dgm:spPr/>
    </dgm:pt>
    <dgm:pt modelId="{3081CFF3-05FE-6F40-9A75-0F3D90480FF3}" type="pres">
      <dgm:prSet presAssocID="{E60C46E8-D9F2-4723-BE5E-04FB6810060B}" presName="connectorText" presStyleLbl="sibTrans2D1" presStyleIdx="1" presStyleCnt="2"/>
      <dgm:spPr/>
    </dgm:pt>
    <dgm:pt modelId="{26A983BF-9A86-B844-9FA1-1431B7C7E93C}" type="pres">
      <dgm:prSet presAssocID="{1FB74DE7-FBED-47BB-8C0F-977027EE9524}" presName="node" presStyleLbl="node1" presStyleIdx="2" presStyleCnt="3">
        <dgm:presLayoutVars>
          <dgm:bulletEnabled val="1"/>
        </dgm:presLayoutVars>
      </dgm:prSet>
      <dgm:spPr/>
    </dgm:pt>
  </dgm:ptLst>
  <dgm:cxnLst>
    <dgm:cxn modelId="{A79C7814-2973-2C42-8F37-E70482452D19}" type="presOf" srcId="{FD7F06A8-ABDF-4EBE-8D1E-5E6A6B153F57}" destId="{6A532B32-7F27-4F40-A6E7-D2DCCB7607A0}" srcOrd="1" destOrd="0" presId="urn:microsoft.com/office/officeart/2005/8/layout/process5"/>
    <dgm:cxn modelId="{03CFA865-B320-4AE3-A51D-71D60E4D8D59}" srcId="{E85389C8-F6D6-4122-A0EE-18E4F5F62E13}" destId="{5A910F23-A130-465F-8C5B-7735FFBFA347}" srcOrd="1" destOrd="0" parTransId="{BB036294-6985-402B-8408-D2B9F1210CB8}" sibTransId="{E60C46E8-D9F2-4723-BE5E-04FB6810060B}"/>
    <dgm:cxn modelId="{36A96A69-19E0-A74F-A327-95F16FE8E20A}" type="presOf" srcId="{E60C46E8-D9F2-4723-BE5E-04FB6810060B}" destId="{9BB322DE-57D2-0842-8646-56265130CDA1}" srcOrd="0" destOrd="0" presId="urn:microsoft.com/office/officeart/2005/8/layout/process5"/>
    <dgm:cxn modelId="{E8DA997A-E59A-4ED2-A672-DF8285C7532B}" srcId="{E85389C8-F6D6-4122-A0EE-18E4F5F62E13}" destId="{1FB74DE7-FBED-47BB-8C0F-977027EE9524}" srcOrd="2" destOrd="0" parTransId="{C68EC08A-713B-45A5-9D8C-50F8D04ECCAE}" sibTransId="{17E01568-26E6-4A67-A422-16A93E3A19F3}"/>
    <dgm:cxn modelId="{795D258E-EB70-C343-8FAF-E5A2C536E14B}" type="presOf" srcId="{E60C46E8-D9F2-4723-BE5E-04FB6810060B}" destId="{3081CFF3-05FE-6F40-9A75-0F3D90480FF3}" srcOrd="1" destOrd="0" presId="urn:microsoft.com/office/officeart/2005/8/layout/process5"/>
    <dgm:cxn modelId="{5D145092-7AA2-1348-859B-7FFF54648F93}" type="presOf" srcId="{5E6D0DF7-EBA3-4E55-B5AE-A162430B0C91}" destId="{3CA74EFC-62E6-7A45-8504-CA7A05DE8E6E}" srcOrd="0" destOrd="0" presId="urn:microsoft.com/office/officeart/2005/8/layout/process5"/>
    <dgm:cxn modelId="{853DC892-0598-9247-ACBF-35EE54A9FFF7}" type="presOf" srcId="{5A910F23-A130-465F-8C5B-7735FFBFA347}" destId="{FEDB5362-ACDE-C247-99BA-CFB411B57682}" srcOrd="0" destOrd="0" presId="urn:microsoft.com/office/officeart/2005/8/layout/process5"/>
    <dgm:cxn modelId="{E12694A2-6705-E44A-9960-3F0988DD4AF8}" type="presOf" srcId="{FD7F06A8-ABDF-4EBE-8D1E-5E6A6B153F57}" destId="{3CE0CECC-18D4-A14D-9881-227874D19D2E}" srcOrd="0" destOrd="0" presId="urn:microsoft.com/office/officeart/2005/8/layout/process5"/>
    <dgm:cxn modelId="{72A252A3-3E44-4904-A6D6-CD36A9CD9969}" srcId="{E85389C8-F6D6-4122-A0EE-18E4F5F62E13}" destId="{5E6D0DF7-EBA3-4E55-B5AE-A162430B0C91}" srcOrd="0" destOrd="0" parTransId="{357AB90E-33A7-4DA3-A162-F9CF57B97C9A}" sibTransId="{FD7F06A8-ABDF-4EBE-8D1E-5E6A6B153F57}"/>
    <dgm:cxn modelId="{E450C5D1-9B3D-204C-A0E1-D959F6E19EB7}" type="presOf" srcId="{E85389C8-F6D6-4122-A0EE-18E4F5F62E13}" destId="{72FF16C5-955B-574A-879F-0982019DF4A2}" srcOrd="0" destOrd="0" presId="urn:microsoft.com/office/officeart/2005/8/layout/process5"/>
    <dgm:cxn modelId="{6C6D44E4-52C5-A14D-B8F3-831B12AC3375}" type="presOf" srcId="{1FB74DE7-FBED-47BB-8C0F-977027EE9524}" destId="{26A983BF-9A86-B844-9FA1-1431B7C7E93C}" srcOrd="0" destOrd="0" presId="urn:microsoft.com/office/officeart/2005/8/layout/process5"/>
    <dgm:cxn modelId="{9F241F89-A774-0647-920E-9AD962B328E4}" type="presParOf" srcId="{72FF16C5-955B-574A-879F-0982019DF4A2}" destId="{3CA74EFC-62E6-7A45-8504-CA7A05DE8E6E}" srcOrd="0" destOrd="0" presId="urn:microsoft.com/office/officeart/2005/8/layout/process5"/>
    <dgm:cxn modelId="{BCB1DD78-1B56-074D-ABE5-A06007E3A880}" type="presParOf" srcId="{72FF16C5-955B-574A-879F-0982019DF4A2}" destId="{3CE0CECC-18D4-A14D-9881-227874D19D2E}" srcOrd="1" destOrd="0" presId="urn:microsoft.com/office/officeart/2005/8/layout/process5"/>
    <dgm:cxn modelId="{1EF3D84F-914A-4A46-B7E5-E289527E7FC4}" type="presParOf" srcId="{3CE0CECC-18D4-A14D-9881-227874D19D2E}" destId="{6A532B32-7F27-4F40-A6E7-D2DCCB7607A0}" srcOrd="0" destOrd="0" presId="urn:microsoft.com/office/officeart/2005/8/layout/process5"/>
    <dgm:cxn modelId="{5AC42811-0763-3642-9DB9-C574D2626A6C}" type="presParOf" srcId="{72FF16C5-955B-574A-879F-0982019DF4A2}" destId="{FEDB5362-ACDE-C247-99BA-CFB411B57682}" srcOrd="2" destOrd="0" presId="urn:microsoft.com/office/officeart/2005/8/layout/process5"/>
    <dgm:cxn modelId="{C619E99F-E8CC-E64A-AB1E-05613F4E2E94}" type="presParOf" srcId="{72FF16C5-955B-574A-879F-0982019DF4A2}" destId="{9BB322DE-57D2-0842-8646-56265130CDA1}" srcOrd="3" destOrd="0" presId="urn:microsoft.com/office/officeart/2005/8/layout/process5"/>
    <dgm:cxn modelId="{7743F956-8079-5B4D-A22A-576C11863128}" type="presParOf" srcId="{9BB322DE-57D2-0842-8646-56265130CDA1}" destId="{3081CFF3-05FE-6F40-9A75-0F3D90480FF3}" srcOrd="0" destOrd="0" presId="urn:microsoft.com/office/officeart/2005/8/layout/process5"/>
    <dgm:cxn modelId="{54EC8005-9AAF-D742-B8BE-35E7D002A4F5}" type="presParOf" srcId="{72FF16C5-955B-574A-879F-0982019DF4A2}" destId="{26A983BF-9A86-B844-9FA1-1431B7C7E93C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74EFC-62E6-7A45-8504-CA7A05DE8E6E}">
      <dsp:nvSpPr>
        <dsp:cNvPr id="0" name=""/>
        <dsp:cNvSpPr/>
      </dsp:nvSpPr>
      <dsp:spPr>
        <a:xfrm>
          <a:off x="7007" y="967663"/>
          <a:ext cx="2094448" cy="1256669"/>
        </a:xfrm>
        <a:prstGeom prst="roundRect">
          <a:avLst>
            <a:gd name="adj" fmla="val 10000"/>
          </a:avLst>
        </a:prstGeom>
        <a:solidFill>
          <a:srgbClr val="9F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 Pro"/>
            </a:rPr>
            <a:t>Support is tailored to each situation</a:t>
          </a:r>
        </a:p>
      </dsp:txBody>
      <dsp:txXfrm>
        <a:off x="43814" y="1004470"/>
        <a:ext cx="2020834" cy="1183055"/>
      </dsp:txXfrm>
    </dsp:sp>
    <dsp:sp modelId="{3CE0CECC-18D4-A14D-9881-227874D19D2E}">
      <dsp:nvSpPr>
        <dsp:cNvPr id="0" name=""/>
        <dsp:cNvSpPr/>
      </dsp:nvSpPr>
      <dsp:spPr>
        <a:xfrm>
          <a:off x="2285767" y="1336286"/>
          <a:ext cx="444023" cy="519423"/>
        </a:xfrm>
        <a:prstGeom prst="rightArrow">
          <a:avLst>
            <a:gd name="adj1" fmla="val 60000"/>
            <a:gd name="adj2" fmla="val 50000"/>
          </a:avLst>
        </a:prstGeom>
        <a:solidFill>
          <a:srgbClr val="D227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85767" y="1440171"/>
        <a:ext cx="310816" cy="311653"/>
      </dsp:txXfrm>
    </dsp:sp>
    <dsp:sp modelId="{FEDB5362-ACDE-C247-99BA-CFB411B57682}">
      <dsp:nvSpPr>
        <dsp:cNvPr id="0" name=""/>
        <dsp:cNvSpPr/>
      </dsp:nvSpPr>
      <dsp:spPr>
        <a:xfrm>
          <a:off x="2939235" y="967663"/>
          <a:ext cx="2094448" cy="1256669"/>
        </a:xfrm>
        <a:prstGeom prst="roundRect">
          <a:avLst>
            <a:gd name="adj" fmla="val 10000"/>
          </a:avLst>
        </a:prstGeom>
        <a:solidFill>
          <a:srgbClr val="9F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 Pro"/>
            </a:rPr>
            <a:t>Support is collaborative with the family members</a:t>
          </a:r>
        </a:p>
      </dsp:txBody>
      <dsp:txXfrm>
        <a:off x="2976042" y="1004470"/>
        <a:ext cx="2020834" cy="1183055"/>
      </dsp:txXfrm>
    </dsp:sp>
    <dsp:sp modelId="{9BB322DE-57D2-0842-8646-56265130CDA1}">
      <dsp:nvSpPr>
        <dsp:cNvPr id="0" name=""/>
        <dsp:cNvSpPr/>
      </dsp:nvSpPr>
      <dsp:spPr>
        <a:xfrm>
          <a:off x="5217995" y="1336286"/>
          <a:ext cx="444023" cy="519423"/>
        </a:xfrm>
        <a:prstGeom prst="rightArrow">
          <a:avLst>
            <a:gd name="adj1" fmla="val 60000"/>
            <a:gd name="adj2" fmla="val 50000"/>
          </a:avLst>
        </a:prstGeom>
        <a:solidFill>
          <a:srgbClr val="D227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217995" y="1440171"/>
        <a:ext cx="310816" cy="311653"/>
      </dsp:txXfrm>
    </dsp:sp>
    <dsp:sp modelId="{26A983BF-9A86-B844-9FA1-1431B7C7E93C}">
      <dsp:nvSpPr>
        <dsp:cNvPr id="0" name=""/>
        <dsp:cNvSpPr/>
      </dsp:nvSpPr>
      <dsp:spPr>
        <a:xfrm>
          <a:off x="5871463" y="967663"/>
          <a:ext cx="2094448" cy="1256669"/>
        </a:xfrm>
        <a:prstGeom prst="roundRect">
          <a:avLst>
            <a:gd name="adj" fmla="val 10000"/>
          </a:avLst>
        </a:prstGeom>
        <a:solidFill>
          <a:srgbClr val="9F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 Pro"/>
            </a:rPr>
            <a:t>We will navigate to local, relevant resources</a:t>
          </a:r>
        </a:p>
      </dsp:txBody>
      <dsp:txXfrm>
        <a:off x="5908270" y="1004470"/>
        <a:ext cx="2020834" cy="1183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7072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9513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1635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6171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42289"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690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47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31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1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7954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67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72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3876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61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CCC68-DBAD-B27C-E244-70388B23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67610-666F-CF52-4F07-82C4A13E2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E28E8-5BE2-9BC9-2893-ACCAB0532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="0" i="0" dirty="0">
              <a:solidFill>
                <a:srgbClr val="1F2225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97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114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96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705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 algn="l">
              <a:lnSpc>
                <a:spcPct val="15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842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●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847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824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endParaRPr lang="en-US"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249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●"/>
            </a:pP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6221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840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FCB2-B5A8-44CF-908D-A0F73FE5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68D72-D4D3-4EB2-8367-BD7E372F8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C429-6981-4F48-95DF-272DC635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0D40-C1CD-42A1-B7D9-308002EA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FDA14-7C29-4C71-89A8-5E61807C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76CA-08ED-4A86-A2C4-C2BDFC5F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0AAA9-B6C4-4944-ADFB-A2458C1FC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A1E9F-7D46-4B78-8EB2-D49315BC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A5BC-936E-46CB-B8F3-48E885D1F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21C80-E859-42A1-96DD-2226B968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5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26586-FC2A-420D-9C19-B55EB29AA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BDFE4-CC26-41B0-A1E0-984150A88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F09C-C308-4BE1-81E4-A5031E19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DDBB-6F3E-4B06-9F29-A3DFC4F6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55FC9-8ACB-4D61-8597-CB9CA7DA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75000">
              <a:srgbClr val="9E1D23"/>
            </a:gs>
            <a:gs pos="50000">
              <a:srgbClr val="711011"/>
            </a:gs>
            <a:gs pos="0">
              <a:srgbClr val="2D1312"/>
            </a:gs>
            <a:gs pos="100000">
              <a:srgbClr val="D4232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 hasCustomPrompt="1"/>
          </p:nvPr>
        </p:nvSpPr>
        <p:spPr>
          <a:xfrm>
            <a:off x="685800" y="1771550"/>
            <a:ext cx="7772400" cy="16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 b="1">
                <a:solidFill>
                  <a:schemeClr val="lt1"/>
                </a:solidFill>
                <a:latin typeface="Century Gothic" panose="020B0502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lang="en-US"/>
              <a:t>Halifax &amp; Region</a:t>
            </a:r>
            <a:br>
              <a:rPr lang="en-US"/>
            </a:br>
            <a:r>
              <a:rPr lang="en-US"/>
              <a:t>Military Family Resource Centre</a:t>
            </a:r>
            <a:endParaRPr/>
          </a:p>
        </p:txBody>
      </p:sp>
      <p:sp>
        <p:nvSpPr>
          <p:cNvPr id="7" name="Google Shape;14;p2">
            <a:extLst>
              <a:ext uri="{FF2B5EF4-FFF2-40B4-BE49-F238E27FC236}">
                <a16:creationId xmlns:a16="http://schemas.microsoft.com/office/drawing/2014/main" id="{64723C97-C5A9-4B78-B12E-6FC51CBA6D9E}"/>
              </a:ext>
            </a:extLst>
          </p:cNvPr>
          <p:cNvSpPr txBox="1">
            <a:spLocks/>
          </p:cNvSpPr>
          <p:nvPr userDrawn="1"/>
        </p:nvSpPr>
        <p:spPr>
          <a:xfrm>
            <a:off x="685800" y="2536676"/>
            <a:ext cx="777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2800" b="0"/>
          </a:p>
        </p:txBody>
      </p:sp>
    </p:spTree>
    <p:extLst>
      <p:ext uri="{BB962C8B-B14F-4D97-AF65-F5344CB8AC3E}">
        <p14:creationId xmlns:p14="http://schemas.microsoft.com/office/powerpoint/2010/main" val="1532692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1_Title">
    <p:bg>
      <p:bgPr>
        <a:gradFill>
          <a:gsLst>
            <a:gs pos="75000">
              <a:srgbClr val="9E1D23"/>
            </a:gs>
            <a:gs pos="50000">
              <a:srgbClr val="711011"/>
            </a:gs>
            <a:gs pos="0">
              <a:srgbClr val="2D1312"/>
            </a:gs>
            <a:gs pos="100000">
              <a:srgbClr val="D4232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 hasCustomPrompt="1"/>
          </p:nvPr>
        </p:nvSpPr>
        <p:spPr>
          <a:xfrm>
            <a:off x="685800" y="1771550"/>
            <a:ext cx="7772400" cy="16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1"/>
                </a:solidFill>
                <a:latin typeface="Century Gothic" panose="020B0502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lang="en-US"/>
              <a:t>Halifax &amp; Region</a:t>
            </a:r>
            <a:br>
              <a:rPr lang="en-US"/>
            </a:br>
            <a:r>
              <a:rPr lang="en-US"/>
              <a:t>Military Family Resource Centre</a:t>
            </a:r>
            <a:endParaRPr/>
          </a:p>
        </p:txBody>
      </p:sp>
      <p:sp>
        <p:nvSpPr>
          <p:cNvPr id="7" name="Google Shape;14;p2">
            <a:extLst>
              <a:ext uri="{FF2B5EF4-FFF2-40B4-BE49-F238E27FC236}">
                <a16:creationId xmlns:a16="http://schemas.microsoft.com/office/drawing/2014/main" id="{64723C97-C5A9-4B78-B12E-6FC51CBA6D9E}"/>
              </a:ext>
            </a:extLst>
          </p:cNvPr>
          <p:cNvSpPr txBox="1">
            <a:spLocks/>
          </p:cNvSpPr>
          <p:nvPr userDrawn="1"/>
        </p:nvSpPr>
        <p:spPr>
          <a:xfrm>
            <a:off x="685800" y="2536676"/>
            <a:ext cx="777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2800" b="0"/>
          </a:p>
        </p:txBody>
      </p:sp>
    </p:spTree>
    <p:extLst>
      <p:ext uri="{BB962C8B-B14F-4D97-AF65-F5344CB8AC3E}">
        <p14:creationId xmlns:p14="http://schemas.microsoft.com/office/powerpoint/2010/main" val="296443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 hasCustomPrompt="1"/>
          </p:nvPr>
        </p:nvSpPr>
        <p:spPr>
          <a:xfrm>
            <a:off x="320040" y="226726"/>
            <a:ext cx="7772400" cy="59623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000">
                <a:solidFill>
                  <a:srgbClr val="2D1312"/>
                </a:solidFill>
                <a:latin typeface="Century Gothic" panose="020B0502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rPr lang="en-US"/>
              <a:t>WHO WE ARE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 hasCustomPrompt="1"/>
          </p:nvPr>
        </p:nvSpPr>
        <p:spPr>
          <a:xfrm>
            <a:off x="320040" y="1044444"/>
            <a:ext cx="7772400" cy="23083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>
                <a:latin typeface="Century Gothic" panose="020B0502020202020204" pitchFamily="34" charset="0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600"/>
              </a:spcBef>
              <a:spcAft>
                <a:spcPts val="600"/>
              </a:spcAft>
              <a:buSzPts val="3000"/>
              <a:buNone/>
              <a:defRPr sz="3000"/>
            </a:lvl9pPr>
          </a:lstStyle>
          <a:p>
            <a:r>
              <a:rPr lang="en-US"/>
              <a:t>Veterans</a:t>
            </a:r>
          </a:p>
          <a:p>
            <a:r>
              <a:rPr lang="en-US"/>
              <a:t>Family members of Veterans, Reg Force, &amp; Reservists</a:t>
            </a:r>
          </a:p>
          <a:p>
            <a:r>
              <a:rPr lang="en-US"/>
              <a:t>Civilians</a:t>
            </a:r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CB106CA-AA9E-4E6A-BDB5-58C054643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0" y="4192406"/>
            <a:ext cx="772160" cy="8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100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737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855300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3414211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5973122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835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66D9-DA7E-4059-BCEF-7799474F5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2A37C-8724-4A6D-99E1-89741CC1A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4710-590A-4821-AA6E-EFDA0CF8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F8AE3-B7DA-4830-9A4E-BFB3891D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A6355-6099-47FA-A967-EC7B68C6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13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4CF5-18A8-432B-92E2-A68853DF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6DB94-6324-4F18-B77F-24B4DDCD5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948A8-D969-433E-8009-3973400A8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2D6F2-379A-4299-B19E-A53B92AD3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D9A86-3CF8-4303-AC2C-3F124932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8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AAD8-6251-4C21-87B3-14A040F4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C843D-027A-4E2A-BA14-349CA647B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1CBB0-F9E3-4B0F-BF61-64D799FB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E3454-0E39-46B8-8949-734B42EA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BA3E8-621D-4B3E-94B7-C0A02924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65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A6EA-0252-40C6-B6C6-CA22505E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69D48-1132-468B-8B59-490B76BD3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A1827-A91F-4C7C-950F-6FB07C01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CF5DD-8CA5-4EAD-9B07-9AD08903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EE252-9838-4FAA-A5AC-4D7A403E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53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E52D-D797-4590-A50D-30F21454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4AEBC-72B5-4C26-B3C9-A06022B86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5A832-D346-4373-80CD-30BB9C8FE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9A072-3257-4A3D-B9AB-776E2CFD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114C6-0EBF-48E7-ACA0-9E5C2EFE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2C346-5C4F-4394-A10E-04AD9324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8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7C7A-0009-4F5C-852F-C2BD6294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2A711-1013-4EBF-84FE-70F164C15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90F52-D346-45EB-BC5F-B848A7602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E3A01-85F7-4819-A6D4-1E45E10AD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BE264-B206-4D35-AD3A-6353BE025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3436C-3BD2-4016-906D-33E0A238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B6AF04-37D5-4B82-B3C5-32E0FB8F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6E75A-FD65-4BA4-B170-12327689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1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204E-C895-4B40-BDA0-3E065643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4FF13-C836-455D-B799-7586F0CA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A209E-B205-40D4-B6C2-991C339E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528B7-91FE-478C-B575-FDB80EDF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58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31B92-EC94-40AB-806E-84EB62A5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642CA-BAAC-43C6-B3DC-39E9D335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7B22F-B399-4BA4-B4F3-FDC70FFA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37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7ACA-049C-4918-A004-A60DAC19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AC6CB-C4DE-4337-AD4D-784A2BD8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C19EB-4EC6-4B1E-A6A0-36AC1FEC2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F6486-306E-4542-A0F9-039AA5D8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57970-63C6-4FD9-A844-07D35436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4485D-6EB1-4F9C-BA29-1C1A13C3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6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AD3F-F588-4E71-9029-8889D0C0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0CB43-F2C9-4BEA-872F-6829ACDCF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71C87-4A1D-406D-AA29-EA937150D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38473-E6E6-42B8-9FF2-1836A019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D7BF-DD22-435B-A7EC-BC010C42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03CC1-CCB5-4747-AA0E-50207474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97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36CA-ACAC-4582-83EC-92AC2F2F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3B7F9-E0FF-4C95-A6C6-115D54BE2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EF3AF-5D4E-4D13-AE0E-6B64A705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A2063-6FD4-4123-8E29-14D121FB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D33EB-37D5-4A4E-882E-6C224D1B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1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70EFE-4FE4-4B0A-B15A-3E9305EB7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15010-E62B-42DD-8CC7-123256B4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84A44-53F2-413B-A0AF-CD16E817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7988A-86A4-4AC7-AE45-9E843B8C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67B6-79BB-485D-B42D-CE706E33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61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A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CA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73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8D4F-27F6-4990-B2CA-A71704EE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88F7A-D7D0-4341-948A-E3F9BEE6F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4DE31-D306-4207-B855-67D2550C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5096-D68E-45A4-8696-22EF08D4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30409-B251-45A8-A861-82C4FE42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7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22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88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7357"/>
            <a:ext cx="4038600" cy="275510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7357"/>
            <a:ext cx="4038600" cy="275510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674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325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4509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277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330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339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52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844154"/>
            <a:ext cx="2058988" cy="36183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844154"/>
            <a:ext cx="6029325" cy="36183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77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655-123A-4441-8079-EA98C505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5AA13-7E7B-48EE-AAD1-D9ACC2F05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31F24-32F6-4E9C-AC5A-1C23F0B9C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B0D5-B40C-487C-A9FB-8753C933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FCF31-4FBD-43CF-87CD-A3420FAC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69836-77C2-4E9F-BD49-5411069E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844154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7357"/>
            <a:ext cx="4038600" cy="27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07357"/>
            <a:ext cx="4038600" cy="2755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99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0C39-4C7E-458E-8987-BB87A7EE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23693-3867-4DD8-871F-232327FAA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1B541-D878-4C37-8276-F0D25795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95495-BC8A-492B-B0EA-C70A4ACFF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8C187-54D8-4467-A218-5DA8A8370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D0A214-2E0D-4122-94A7-E9470277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775C5-AB07-43DC-829C-53DB0E03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814081-E248-4761-9714-4151A2CA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8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3A15-A899-458F-BB35-2F31DCDD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B4E16-2FDD-40A2-9296-D86D52D9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9769A-3E96-483B-84A8-330601B0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2AB65-AA92-48AD-8F54-79E074CC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66EE8-74D9-4D1F-8CBF-B68C13F5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1B91C-9F36-4007-A5CD-D6903378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F264C-C700-4895-B35D-14984AD6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5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F068-D62D-4978-9EAB-3ABD45A9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3F570-3C75-41FE-BFAB-403C92EA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22E03-5259-4FB5-8E1F-911A67F44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26562-136B-49AD-90CE-105840CD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EC1EA-59E4-4A33-918C-7274A70D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7B0DD-50D4-421F-AB25-4182F812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0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9F43-CE8E-4A73-B352-06D91492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320961-E73D-418D-B91A-39B2B9543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C538C-5A97-4CAF-8171-4D5B4FDFE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59373-FCE1-48FC-B649-33B2D167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95AC1-53BE-4FC9-9046-BA87B3159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4DF4C-4732-44CC-916F-CAB25AE3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32B05-0549-444F-A8CF-E836F9B7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C1684-040C-444F-B97B-88FDCAC28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7A5F-8555-40DE-8DC5-E8153D7C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73BF-9965-43E8-865E-BC188359C6E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E6B3-1796-4AD2-A0AD-3F7F1705D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553FC-44DF-45BC-89E9-271140806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9BA67-7E3A-4E2C-8633-A532D910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9" r:id="rId13"/>
    <p:sldLayoutId id="2147483673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379FE-9A21-4E34-BAEE-373D35AE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878A7-8697-44F1-9E8C-03E302AC5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BDBEA-EA14-48E1-89D7-AD62B7D39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558D2-848E-4FC1-A2DB-4BAB108E0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F0060-27B1-462E-BFAF-196A469C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9B56A-62CA-409A-8784-22F4F8B87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D496-9883-4E84-83E7-F9603CB3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44154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Grief - Overview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7357"/>
            <a:ext cx="8229600" cy="275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CA" sz="2700"/>
              <a:t>What is grief?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CA" sz="2700"/>
              <a:t>How does it affect people?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CA" sz="2700"/>
              <a:t>What does that mean for you as a DA?</a:t>
            </a:r>
          </a:p>
          <a:p>
            <a:pPr lvl="0"/>
            <a:endParaRPr lang="en-CA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51520" y="141480"/>
            <a:ext cx="8712968" cy="614407"/>
            <a:chOff x="251520" y="188639"/>
            <a:chExt cx="8712968" cy="819209"/>
          </a:xfrm>
        </p:grpSpPr>
        <p:grpSp>
          <p:nvGrpSpPr>
            <p:cNvPr id="5" name="Group 4"/>
            <p:cNvGrpSpPr/>
            <p:nvPr/>
          </p:nvGrpSpPr>
          <p:grpSpPr>
            <a:xfrm>
              <a:off x="251520" y="764704"/>
              <a:ext cx="8712968" cy="72000"/>
              <a:chOff x="251520" y="692696"/>
              <a:chExt cx="8712968" cy="11772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51520" y="764704"/>
                <a:ext cx="8712968" cy="45719"/>
              </a:xfrm>
              <a:prstGeom prst="rect">
                <a:avLst/>
              </a:prstGeom>
              <a:solidFill>
                <a:srgbClr val="71101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1520" y="692696"/>
                <a:ext cx="8712968" cy="72008"/>
              </a:xfrm>
              <a:prstGeom prst="rect">
                <a:avLst/>
              </a:prstGeom>
              <a:solidFill>
                <a:srgbClr val="D4232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012160" y="269184"/>
              <a:ext cx="28803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r-HR" b="1" baseline="30000">
                  <a:latin typeface="Century Gothic" panose="020B0502020202020204" pitchFamily="34" charset="0"/>
                </a:rPr>
                <a:t>902-427-7788 | 1-888-753-8827</a:t>
              </a:r>
            </a:p>
            <a:p>
              <a:pPr algn="r"/>
              <a:r>
                <a:rPr lang="en-US" b="1" baseline="30000">
                  <a:latin typeface="Century Gothic" panose="020B0502020202020204" pitchFamily="34" charset="0"/>
                </a:rPr>
                <a:t>www.halifaxmfrc.ca</a:t>
              </a:r>
              <a:endParaRPr lang="en-US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39"/>
              <a:ext cx="3156006" cy="490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 cap="all" baseline="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28625" indent="-428625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1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charset="0"/>
          <a:cs typeface="Arial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ck building with a sign&#10;&#10;Description automatically generated">
            <a:extLst>
              <a:ext uri="{FF2B5EF4-FFF2-40B4-BE49-F238E27FC236}">
                <a16:creationId xmlns:a16="http://schemas.microsoft.com/office/drawing/2014/main" id="{835DE845-98CB-22AD-81B5-F24862A4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3" t="30430" r="15989" b="19570"/>
          <a:stretch/>
        </p:blipFill>
        <p:spPr>
          <a:xfrm>
            <a:off x="0" y="2571751"/>
            <a:ext cx="5635082" cy="257175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307F4D6-0EC2-46D2-8C49-90BC64FCD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002280" cy="24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C7F72-3582-465E-BA07-32B34CEB6C55}"/>
              </a:ext>
            </a:extLst>
          </p:cNvPr>
          <p:cNvSpPr/>
          <p:nvPr/>
        </p:nvSpPr>
        <p:spPr>
          <a:xfrm>
            <a:off x="7734300" y="3401568"/>
            <a:ext cx="1090032" cy="806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53DA75-5A62-48CA-BC5E-F6E8CDDB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1542" y="2571750"/>
            <a:ext cx="3429000" cy="257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712BD-DDB7-49E9-AA81-BCE83038B2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431" r="106" b="26409"/>
          <a:stretch/>
        </p:blipFill>
        <p:spPr>
          <a:xfrm>
            <a:off x="3106471" y="-1"/>
            <a:ext cx="6064072" cy="24657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84116A-433A-133D-31F9-692586AF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815388"/>
            <a:ext cx="7214217" cy="1350140"/>
          </a:xfrm>
          <a:solidFill>
            <a:srgbClr val="D22730"/>
          </a:solidFill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rgbClr val="FFFFFF"/>
                </a:solidFill>
                <a:latin typeface="Century Gothic"/>
              </a:rPr>
              <a:t>Halifax &amp; Region</a:t>
            </a:r>
            <a:br>
              <a:rPr lang="en-CA" sz="3600" b="1" dirty="0">
                <a:solidFill>
                  <a:srgbClr val="FFFFFF"/>
                </a:solidFill>
                <a:latin typeface="Century Gothic"/>
              </a:rPr>
            </a:br>
            <a:r>
              <a:rPr lang="en-CA" sz="3600" b="1" dirty="0">
                <a:solidFill>
                  <a:srgbClr val="FFFFFF"/>
                </a:solidFill>
                <a:latin typeface="Century Gothic"/>
              </a:rPr>
              <a:t>Military Family Resource Centre</a:t>
            </a:r>
            <a:endParaRPr lang="en-US" sz="3600" b="1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0149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6651C8-F740-4B2A-3838-B5B4B27EE662}"/>
              </a:ext>
            </a:extLst>
          </p:cNvPr>
          <p:cNvSpPr/>
          <p:nvPr/>
        </p:nvSpPr>
        <p:spPr>
          <a:xfrm>
            <a:off x="0" y="0"/>
            <a:ext cx="348712" cy="5143500"/>
          </a:xfrm>
          <a:prstGeom prst="rect">
            <a:avLst/>
          </a:prstGeom>
          <a:solidFill>
            <a:srgbClr val="77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60B9C9-BE4B-D0BC-B389-B5429B9114A5}"/>
              </a:ext>
            </a:extLst>
          </p:cNvPr>
          <p:cNvSpPr txBox="1">
            <a:spLocks/>
          </p:cNvSpPr>
          <p:nvPr/>
        </p:nvSpPr>
        <p:spPr>
          <a:xfrm>
            <a:off x="503695" y="2161317"/>
            <a:ext cx="4763534" cy="2384683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CA" sz="3900" b="1">
                <a:solidFill>
                  <a:srgbClr val="FFBD00"/>
                </a:solidFill>
                <a:latin typeface="Century Gothic"/>
              </a:rPr>
              <a:t>AND TAKE AN</a:t>
            </a:r>
          </a:p>
          <a:p>
            <a:r>
              <a:rPr lang="en-CA" sz="3900" b="1">
                <a:solidFill>
                  <a:srgbClr val="77BE21"/>
                </a:solidFill>
                <a:latin typeface="Century Gothic"/>
              </a:rPr>
              <a:t>EVIDENCE BASED</a:t>
            </a:r>
            <a:r>
              <a:rPr lang="en-CA" sz="3900" b="1">
                <a:solidFill>
                  <a:srgbClr val="FFBD00"/>
                </a:solidFill>
                <a:latin typeface="Century Gothic"/>
              </a:rPr>
              <a:t> </a:t>
            </a:r>
          </a:p>
          <a:p>
            <a:r>
              <a:rPr lang="en-CA" sz="3900" b="1">
                <a:solidFill>
                  <a:srgbClr val="FFBD00"/>
                </a:solidFill>
                <a:latin typeface="Century Gothic"/>
              </a:rPr>
              <a:t>APPROACH</a:t>
            </a:r>
          </a:p>
        </p:txBody>
      </p:sp>
      <p:pic>
        <p:nvPicPr>
          <p:cNvPr id="2" name="Graphic 3" descr="Research with solid fill">
            <a:extLst>
              <a:ext uri="{FF2B5EF4-FFF2-40B4-BE49-F238E27FC236}">
                <a16:creationId xmlns:a16="http://schemas.microsoft.com/office/drawing/2014/main" id="{F6CDADF3-FB3E-91D7-90D5-40F9B8C68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691" y="709169"/>
            <a:ext cx="3448774" cy="35004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8D686F-76DF-B8A5-22CB-30CBFCD91C74}"/>
              </a:ext>
            </a:extLst>
          </p:cNvPr>
          <p:cNvSpPr txBox="1">
            <a:spLocks/>
          </p:cNvSpPr>
          <p:nvPr/>
        </p:nvSpPr>
        <p:spPr>
          <a:xfrm>
            <a:off x="459831" y="573350"/>
            <a:ext cx="4705350" cy="1152525"/>
          </a:xfrm>
          <a:prstGeom prst="rect">
            <a:avLst/>
          </a:prstGeo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>
                <a:solidFill>
                  <a:srgbClr val="23B3AC"/>
                </a:solidFill>
                <a:latin typeface="Century Gothic"/>
                <a:cs typeface="Calibri Light"/>
              </a:rPr>
              <a:t>WE SEEK </a:t>
            </a:r>
            <a:r>
              <a:rPr lang="en-US" sz="3900" b="1">
                <a:solidFill>
                  <a:srgbClr val="DA1984"/>
                </a:solidFill>
                <a:latin typeface="Century Gothic"/>
                <a:cs typeface="Calibri Light"/>
              </a:rPr>
              <a:t>YOUR</a:t>
            </a:r>
            <a:r>
              <a:rPr lang="en-US" sz="3900" b="1">
                <a:solidFill>
                  <a:srgbClr val="23B3AC"/>
                </a:solidFill>
                <a:latin typeface="Century Gothic"/>
                <a:cs typeface="Calibri Light"/>
              </a:rPr>
              <a:t> FEEDBACK</a:t>
            </a:r>
          </a:p>
        </p:txBody>
      </p:sp>
    </p:spTree>
    <p:extLst>
      <p:ext uri="{BB962C8B-B14F-4D97-AF65-F5344CB8AC3E}">
        <p14:creationId xmlns:p14="http://schemas.microsoft.com/office/powerpoint/2010/main" val="291649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F323D3-564F-6104-6588-57B4C742219D}"/>
              </a:ext>
            </a:extLst>
          </p:cNvPr>
          <p:cNvSpPr txBox="1">
            <a:spLocks/>
          </p:cNvSpPr>
          <p:nvPr/>
        </p:nvSpPr>
        <p:spPr bwMode="auto">
          <a:xfrm>
            <a:off x="4852055" y="1841782"/>
            <a:ext cx="3964130" cy="23818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5715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04800" indent="-228600" eaLnBrk="1" hangingPunct="1">
              <a:spcBef>
                <a:spcPts val="2100"/>
              </a:spcBef>
              <a:spcAft>
                <a:spcPts val="0"/>
              </a:spcAft>
              <a:buFont typeface="Wingdings" panose="020B0604020202020204" pitchFamily="34" charset="0"/>
              <a:buChar char="ü"/>
              <a:defRPr/>
            </a:pPr>
            <a:r>
              <a:rPr lang="en-US" sz="1600" kern="1200" dirty="0">
                <a:latin typeface="Century Gothic"/>
                <a:ea typeface="+mn-ea"/>
                <a:cs typeface="+mn-cs"/>
              </a:rPr>
              <a:t>24/7 info &amp; referral line, website </a:t>
            </a:r>
            <a:br>
              <a:rPr lang="en-US" sz="1600" kern="1200" dirty="0">
                <a:latin typeface="Century Gothic"/>
                <a:ea typeface="+mn-ea"/>
                <a:cs typeface="+mn-cs"/>
              </a:rPr>
            </a:br>
            <a:r>
              <a:rPr lang="en-US" sz="1600" kern="1200" dirty="0">
                <a:latin typeface="Century Gothic"/>
                <a:ea typeface="+mn-ea"/>
                <a:cs typeface="+mn-cs"/>
              </a:rPr>
              <a:t>&amp; social media</a:t>
            </a:r>
            <a:endParaRPr lang="en-US" sz="1600" dirty="0">
              <a:latin typeface="Century Gothic"/>
              <a:ea typeface="+mn-ea"/>
              <a:cs typeface="Calibri" panose="020F0502020204030204"/>
            </a:endParaRPr>
          </a:p>
          <a:p>
            <a:pPr marL="304800" indent="-228600">
              <a:spcBef>
                <a:spcPts val="2100"/>
              </a:spcBef>
              <a:spcAft>
                <a:spcPts val="0"/>
              </a:spcAft>
              <a:buFont typeface="Wingdings" panose="020B0604020202020204" pitchFamily="34" charset="0"/>
              <a:buChar char="ü"/>
              <a:defRPr/>
            </a:pPr>
            <a:r>
              <a:rPr lang="en-US" sz="1600" kern="1200" dirty="0">
                <a:latin typeface="Century Gothic"/>
                <a:ea typeface="+mn-ea"/>
                <a:cs typeface="+mn-cs"/>
              </a:rPr>
              <a:t>Morale mail drop off</a:t>
            </a:r>
            <a:endParaRPr lang="en-US" sz="1600" dirty="0">
              <a:latin typeface="Century Gothic"/>
              <a:ea typeface="+mn-ea"/>
              <a:cs typeface="Calibri" panose="020F0502020204030204"/>
            </a:endParaRPr>
          </a:p>
          <a:p>
            <a:pPr marL="304800" indent="-228600">
              <a:spcBef>
                <a:spcPts val="2100"/>
              </a:spcBef>
              <a:spcAft>
                <a:spcPts val="0"/>
              </a:spcAft>
              <a:buFont typeface="Wingdings" panose="020B0604020202020204" pitchFamily="34" charset="0"/>
              <a:buChar char="ü"/>
              <a:defRPr/>
            </a:pPr>
            <a:r>
              <a:rPr lang="en-US" sz="1600" kern="1200" dirty="0">
                <a:latin typeface="Century Gothic"/>
                <a:ea typeface="+mn-ea"/>
                <a:cs typeface="+mn-cs"/>
              </a:rPr>
              <a:t>Connection programs</a:t>
            </a:r>
            <a:endParaRPr lang="en-US" sz="1600" dirty="0">
              <a:latin typeface="Century Gothic"/>
              <a:ea typeface="+mn-ea"/>
              <a:cs typeface="Calibri" panose="020F0502020204030204"/>
            </a:endParaRPr>
          </a:p>
          <a:p>
            <a:pPr marL="304800" indent="-228600" eaLnBrk="1" hangingPunct="1">
              <a:spcBef>
                <a:spcPts val="2100"/>
              </a:spcBef>
              <a:spcAft>
                <a:spcPts val="0"/>
              </a:spcAft>
              <a:buFont typeface="Wingdings" panose="020B0604020202020204" pitchFamily="34" charset="0"/>
              <a:buChar char="ü"/>
              <a:defRPr/>
            </a:pPr>
            <a:r>
              <a:rPr lang="en-US" sz="1600" kern="1200" dirty="0">
                <a:latin typeface="Century Gothic"/>
                <a:ea typeface="+mn-ea"/>
                <a:cs typeface="+mn-cs"/>
              </a:rPr>
              <a:t>Unit Family Representative program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E3DC07E-3F80-02CD-347C-89EB90D6C097}"/>
              </a:ext>
            </a:extLst>
          </p:cNvPr>
          <p:cNvSpPr txBox="1">
            <a:spLocks/>
          </p:cNvSpPr>
          <p:nvPr/>
        </p:nvSpPr>
        <p:spPr>
          <a:xfrm>
            <a:off x="494676" y="539780"/>
            <a:ext cx="8649504" cy="677617"/>
          </a:xfrm>
          <a:prstGeom prst="rect">
            <a:avLst/>
          </a:prstGeo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b="1">
                <a:latin typeface="Century Gothic"/>
              </a:rPr>
              <a:t>INFORMATION &amp; AWARENESS</a:t>
            </a:r>
            <a:endParaRPr lang="en-US" sz="3900">
              <a:ea typeface="+mj-lt"/>
              <a:cs typeface="+mj-lt"/>
            </a:endParaRPr>
          </a:p>
        </p:txBody>
      </p:sp>
      <p:pic>
        <p:nvPicPr>
          <p:cNvPr id="14" name="Picture 14" descr="Close-up of package with blank tag">
            <a:extLst>
              <a:ext uri="{FF2B5EF4-FFF2-40B4-BE49-F238E27FC236}">
                <a16:creationId xmlns:a16="http://schemas.microsoft.com/office/drawing/2014/main" id="{58D3F5BA-F100-D8AE-0BF6-70AE430DE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" r="-30"/>
          <a:stretch/>
        </p:blipFill>
        <p:spPr>
          <a:xfrm>
            <a:off x="-9885" y="1840017"/>
            <a:ext cx="4637076" cy="3296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B00A2A-AF86-BAB3-2C4C-178E89BDA2CA}"/>
              </a:ext>
            </a:extLst>
          </p:cNvPr>
          <p:cNvSpPr txBox="1"/>
          <p:nvPr/>
        </p:nvSpPr>
        <p:spPr>
          <a:xfrm rot="1800000">
            <a:off x="2425587" y="4040538"/>
            <a:ext cx="11141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Baguet Script"/>
              </a:rPr>
              <a:t>Sending with love.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85304F-D087-E58A-5A83-AA0BAECA7FFE}"/>
              </a:ext>
            </a:extLst>
          </p:cNvPr>
          <p:cNvSpPr/>
          <p:nvPr/>
        </p:nvSpPr>
        <p:spPr>
          <a:xfrm>
            <a:off x="-15658" y="-7829"/>
            <a:ext cx="348712" cy="5143500"/>
          </a:xfrm>
          <a:prstGeom prst="rect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7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6" descr="Compass with solid fill">
            <a:extLst>
              <a:ext uri="{FF2B5EF4-FFF2-40B4-BE49-F238E27FC236}">
                <a16:creationId xmlns:a16="http://schemas.microsoft.com/office/drawing/2014/main" id="{710121DD-E508-DE6B-FC87-6C3F7EDB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887" y="792772"/>
            <a:ext cx="3334828" cy="3325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C2C9D-C57C-D213-CA62-524AE96E8E3E}"/>
              </a:ext>
            </a:extLst>
          </p:cNvPr>
          <p:cNvSpPr txBox="1"/>
          <p:nvPr/>
        </p:nvSpPr>
        <p:spPr>
          <a:xfrm>
            <a:off x="4762577" y="1283619"/>
            <a:ext cx="3605776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900" b="1" dirty="0">
                <a:solidFill>
                  <a:srgbClr val="23B3AC"/>
                </a:solidFill>
                <a:latin typeface="Century Gothic"/>
              </a:rPr>
              <a:t>WE ARE</a:t>
            </a:r>
            <a:endParaRPr lang="en-US" sz="3900" b="1" dirty="0">
              <a:latin typeface="Century Gothic"/>
            </a:endParaRPr>
          </a:p>
          <a:p>
            <a:r>
              <a:rPr lang="en-US" sz="3900" b="1" dirty="0">
                <a:solidFill>
                  <a:srgbClr val="DA1984"/>
                </a:solidFill>
                <a:latin typeface="Century Gothic"/>
              </a:rPr>
              <a:t>MILITARY FAMILY</a:t>
            </a:r>
            <a:r>
              <a:rPr lang="en-US" sz="3900" b="1" dirty="0">
                <a:solidFill>
                  <a:srgbClr val="FFBD00"/>
                </a:solidFill>
                <a:latin typeface="Century Gothic"/>
              </a:rPr>
              <a:t> NAVIGATORS</a:t>
            </a:r>
            <a:endParaRPr lang="en-US" b="1" dirty="0">
              <a:latin typeface="Century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2AF966-C7CA-8797-A712-AC3647F87414}"/>
              </a:ext>
            </a:extLst>
          </p:cNvPr>
          <p:cNvSpPr/>
          <p:nvPr/>
        </p:nvSpPr>
        <p:spPr>
          <a:xfrm>
            <a:off x="0" y="0"/>
            <a:ext cx="348712" cy="5143500"/>
          </a:xfrm>
          <a:prstGeom prst="rect">
            <a:avLst/>
          </a:prstGeom>
          <a:solidFill>
            <a:srgbClr val="77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0CCEAA57-D62E-CCE4-0181-0849860F02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6" r="11240"/>
          <a:stretch/>
        </p:blipFill>
        <p:spPr>
          <a:xfrm>
            <a:off x="4846320" y="1709530"/>
            <a:ext cx="4297680" cy="343397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67E643E-9F9C-86ED-0AC6-B35B12E1F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135" y="793815"/>
            <a:ext cx="6713227" cy="1152525"/>
          </a:xfr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>
                <a:latin typeface="Century Gothic"/>
              </a:rPr>
              <a:t>NAVIGATIONAL SUPPORT</a:t>
            </a:r>
            <a:br>
              <a:rPr lang="en-US" sz="3600" b="1" dirty="0">
                <a:latin typeface="Century Gothic"/>
              </a:rPr>
            </a:br>
            <a:br>
              <a:rPr lang="en-US" sz="3600" b="1" dirty="0">
                <a:latin typeface="Century Gothic"/>
              </a:rPr>
            </a:br>
            <a:r>
              <a:rPr lang="en-US" sz="3600" b="1" dirty="0">
                <a:latin typeface="Century Gothic"/>
              </a:rPr>
              <a:t>Relocation</a:t>
            </a:r>
            <a:endParaRPr lang="en-US" sz="3600" b="1" dirty="0">
              <a:ea typeface="Calibri Light"/>
              <a:cs typeface="Calibri Light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744442-5EF5-6C51-9124-401F949D22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2886" y="2799595"/>
            <a:ext cx="5156177" cy="2119312"/>
          </a:xfrm>
        </p:spPr>
        <p:txBody>
          <a:bodyPr vert="horz" lIns="51435" tIns="25718" rIns="51435" bIns="2571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Resources (finding a doctor, housing)</a:t>
            </a:r>
            <a:endParaRPr lang="en-US" sz="1600" dirty="0"/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Outreach in the community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Career &amp; Employment Support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Diverse Needs and Inclusion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Youth Centre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21EA9-0540-6344-B50C-D694680243D1}"/>
              </a:ext>
            </a:extLst>
          </p:cNvPr>
          <p:cNvSpPr/>
          <p:nvPr/>
        </p:nvSpPr>
        <p:spPr>
          <a:xfrm>
            <a:off x="8791705" y="0"/>
            <a:ext cx="348712" cy="5143500"/>
          </a:xfrm>
          <a:prstGeom prst="rect">
            <a:avLst/>
          </a:prstGeom>
          <a:solidFill>
            <a:srgbClr val="303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9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744442-5EF5-6C51-9124-401F949D22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2886" y="2376009"/>
            <a:ext cx="5156177" cy="2119312"/>
          </a:xfrm>
        </p:spPr>
        <p:txBody>
          <a:bodyPr vert="horz" lIns="51435" tIns="25718" rIns="51435" bIns="2571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Warm-line/check-in calls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Deployment education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Social activities &amp; connections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Morale Mail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Facebook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0167B-D16E-DE83-8D33-6717775061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5" r="4125"/>
          <a:stretch/>
        </p:blipFill>
        <p:spPr>
          <a:xfrm>
            <a:off x="5763006" y="2379726"/>
            <a:ext cx="3380994" cy="27637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621EA9-0540-6344-B50C-D694680243D1}"/>
              </a:ext>
            </a:extLst>
          </p:cNvPr>
          <p:cNvSpPr/>
          <p:nvPr/>
        </p:nvSpPr>
        <p:spPr>
          <a:xfrm>
            <a:off x="8791705" y="0"/>
            <a:ext cx="348712" cy="5143500"/>
          </a:xfrm>
          <a:prstGeom prst="rect">
            <a:avLst/>
          </a:prstGeom>
          <a:solidFill>
            <a:srgbClr val="303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1559AE0-BDF1-B839-090D-A3E1BCBC0974}"/>
              </a:ext>
            </a:extLst>
          </p:cNvPr>
          <p:cNvSpPr txBox="1">
            <a:spLocks/>
          </p:cNvSpPr>
          <p:nvPr/>
        </p:nvSpPr>
        <p:spPr>
          <a:xfrm>
            <a:off x="461135" y="793815"/>
            <a:ext cx="6713227" cy="1152525"/>
          </a:xfrm>
          <a:prstGeom prst="rect">
            <a:avLst/>
          </a:prstGeo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3600" b="1" dirty="0">
                <a:latin typeface="Century Gothic"/>
              </a:rPr>
              <a:t>NAVIGATIONAL SUPPORT</a:t>
            </a:r>
            <a:br>
              <a:rPr lang="en-US" sz="3600" b="1" dirty="0">
                <a:latin typeface="Century Gothic"/>
              </a:rPr>
            </a:br>
            <a:br>
              <a:rPr lang="en-US" sz="3600" b="1" dirty="0">
                <a:latin typeface="Century Gothic"/>
              </a:rPr>
            </a:br>
            <a:r>
              <a:rPr lang="en-US" sz="3600" b="1" dirty="0">
                <a:latin typeface="Century Gothic"/>
              </a:rPr>
              <a:t>Absences / Deployment</a:t>
            </a:r>
            <a:endParaRPr lang="en-US" sz="3600" b="1">
              <a:latin typeface="Century Gothic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480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AE07B8F4-21E8-F8FB-8C73-4C3F68702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83" t="-23" r="890" b="102"/>
          <a:stretch/>
        </p:blipFill>
        <p:spPr>
          <a:xfrm>
            <a:off x="5240538" y="2376009"/>
            <a:ext cx="3899879" cy="2767491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744442-5EF5-6C51-9124-401F949D22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2886" y="2376009"/>
            <a:ext cx="5156177" cy="2119312"/>
          </a:xfrm>
        </p:spPr>
        <p:txBody>
          <a:bodyPr vert="horz" lIns="51435" tIns="25718" rIns="51435" bIns="2571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Military 101</a:t>
            </a:r>
            <a:endParaRPr lang="en-US" dirty="0">
              <a:latin typeface="Calibri" panose="020F0502020204030204"/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Parents of CAF Social</a:t>
            </a:r>
            <a:endParaRPr lang="en-US" dirty="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Veteran Family Navigator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Family Liaison Counsellor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21EA9-0540-6344-B50C-D694680243D1}"/>
              </a:ext>
            </a:extLst>
          </p:cNvPr>
          <p:cNvSpPr/>
          <p:nvPr/>
        </p:nvSpPr>
        <p:spPr>
          <a:xfrm>
            <a:off x="8791705" y="0"/>
            <a:ext cx="348712" cy="5143500"/>
          </a:xfrm>
          <a:prstGeom prst="rect">
            <a:avLst/>
          </a:prstGeom>
          <a:solidFill>
            <a:srgbClr val="303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441B7A4-DCD8-793B-DD41-1BD8468188BA}"/>
              </a:ext>
            </a:extLst>
          </p:cNvPr>
          <p:cNvSpPr txBox="1">
            <a:spLocks/>
          </p:cNvSpPr>
          <p:nvPr/>
        </p:nvSpPr>
        <p:spPr>
          <a:xfrm>
            <a:off x="461135" y="793815"/>
            <a:ext cx="6713227" cy="1152525"/>
          </a:xfrm>
          <a:prstGeom prst="rect">
            <a:avLst/>
          </a:prstGeo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3600" b="1" dirty="0">
                <a:latin typeface="Century Gothic"/>
              </a:rPr>
              <a:t>NAVIGATIONAL SUPPORT</a:t>
            </a:r>
            <a:br>
              <a:rPr lang="en-US" sz="3600" b="1" dirty="0">
                <a:latin typeface="Century Gothic"/>
              </a:rPr>
            </a:br>
            <a:br>
              <a:rPr lang="en-US" sz="3600" b="1" dirty="0">
                <a:latin typeface="Century Gothic"/>
              </a:rPr>
            </a:br>
            <a:r>
              <a:rPr lang="en-US" sz="3600" b="1" dirty="0">
                <a:latin typeface="Century Gothic"/>
              </a:rPr>
              <a:t>Transitions</a:t>
            </a:r>
            <a:endParaRPr lang="en-US" sz="3600" b="1">
              <a:latin typeface="Century Gothic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154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3111ADD5-0CFE-5B89-2BE6-DE01E47B18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29833" y="-138568"/>
            <a:ext cx="5015107" cy="5279719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D4F206A-903D-1005-4EBD-086DDE70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95" y="1760269"/>
            <a:ext cx="8013958" cy="2995476"/>
          </a:xfrm>
        </p:spPr>
        <p:txBody>
          <a:bodyPr vert="horz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Times New Roman" panose="02020603050405020304" pitchFamily="18" charset="0"/>
                <a:cs typeface="Calibri"/>
              </a:rPr>
              <a:t>Short-term counselling (ages 16+) &amp; Crisis Intervention</a:t>
            </a:r>
            <a:endParaRPr lang="en-US" sz="1600" dirty="0">
              <a:latin typeface="Century Gothic"/>
              <a:ea typeface="Times New Roman" panose="02020603050405020304" pitchFamily="18" charset="0"/>
              <a:cs typeface="Calibri"/>
            </a:endParaRP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Times New Roman" panose="02020603050405020304" pitchFamily="18" charset="0"/>
                <a:cs typeface="Calibri"/>
              </a:rPr>
              <a:t>Family and Peer Support</a:t>
            </a: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Times New Roman" panose="02020603050405020304" pitchFamily="18" charset="0"/>
                <a:cs typeface="Calibri"/>
              </a:rPr>
              <a:t>Short-term accommodations</a:t>
            </a: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Times New Roman" panose="02020603050405020304" pitchFamily="18" charset="0"/>
                <a:cs typeface="Calibri"/>
              </a:rPr>
              <a:t>Financial resources/OP Dasher</a:t>
            </a:r>
            <a:endParaRPr lang="en-CA" sz="1600" dirty="0">
              <a:latin typeface="Century Gothi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Times New Roman" panose="02020603050405020304" pitchFamily="18" charset="0"/>
                <a:cs typeface="Times New Roman"/>
              </a:rPr>
              <a:t>Francophone Counsellor</a:t>
            </a: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CA" sz="1600" dirty="0">
                <a:latin typeface="Century Gothic"/>
                <a:ea typeface="+mn-lt"/>
                <a:cs typeface="Times New Roman"/>
              </a:rPr>
              <a:t>Navigator support to families with diverse needs</a:t>
            </a:r>
          </a:p>
          <a:p>
            <a:pPr marL="213995" indent="-213995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sz="1600" dirty="0">
                <a:latin typeface="Century Gothic"/>
                <a:ea typeface="+mn-lt"/>
                <a:cs typeface="+mn-lt"/>
              </a:rPr>
              <a:t>Emergency Family Care Assistance</a:t>
            </a:r>
            <a:endParaRPr lang="en-CA" sz="16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DCCEC4A-0FAE-3B63-B637-CB7C0B7B569A}"/>
              </a:ext>
            </a:extLst>
          </p:cNvPr>
          <p:cNvSpPr txBox="1">
            <a:spLocks/>
          </p:cNvSpPr>
          <p:nvPr/>
        </p:nvSpPr>
        <p:spPr>
          <a:xfrm>
            <a:off x="510495" y="457810"/>
            <a:ext cx="3959916" cy="605873"/>
          </a:xfrm>
          <a:prstGeom prst="rect">
            <a:avLst/>
          </a:prstGeom>
        </p:spPr>
        <p:txBody>
          <a:bodyPr vert="horz" lIns="51435" tIns="25718" rIns="51435" bIns="25718" numCol="1" rtlCol="0" anchor="b" anchorCtr="0" compatLnSpc="1">
            <a:prstTxWarp prst="textNoShape">
              <a:avLst/>
            </a:prstTxWarp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b="1">
                <a:latin typeface="Century Gothic"/>
              </a:rPr>
              <a:t>INTERVENTION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CE297-E619-AF66-F3DE-ACA92FE2915B}"/>
              </a:ext>
            </a:extLst>
          </p:cNvPr>
          <p:cNvSpPr/>
          <p:nvPr/>
        </p:nvSpPr>
        <p:spPr>
          <a:xfrm>
            <a:off x="8791705" y="0"/>
            <a:ext cx="348712" cy="5143500"/>
          </a:xfrm>
          <a:prstGeom prst="rect">
            <a:avLst/>
          </a:prstGeom>
          <a:solidFill>
            <a:srgbClr val="303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70BC2-4219-B1A2-135B-06195EC1CAB1}"/>
              </a:ext>
            </a:extLst>
          </p:cNvPr>
          <p:cNvSpPr txBox="1"/>
          <p:nvPr/>
        </p:nvSpPr>
        <p:spPr>
          <a:xfrm>
            <a:off x="510495" y="1063683"/>
            <a:ext cx="354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Century Gothic"/>
              </a:rPr>
              <a:t>(Mental Health &amp; Well-Being)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40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EF308-D94D-8D31-6034-1030A0D38199}"/>
              </a:ext>
            </a:extLst>
          </p:cNvPr>
          <p:cNvSpPr/>
          <p:nvPr/>
        </p:nvSpPr>
        <p:spPr>
          <a:xfrm>
            <a:off x="2964" y="382356"/>
            <a:ext cx="9151605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>
                <a:latin typeface="Century Gothic Pro"/>
                <a:cs typeface="Calibri"/>
              </a:rPr>
              <a:t>FUNDING</a:t>
            </a:r>
            <a:endParaRPr lang="en-US" sz="4000" b="1">
              <a:latin typeface="Century Gothic Pro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D09874-314E-7A01-D423-F498DC576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20" y="1421703"/>
            <a:ext cx="3508974" cy="3244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Century Gothic"/>
                <a:ea typeface="+mn-lt"/>
                <a:cs typeface="+mn-lt"/>
              </a:rPr>
              <a:t>CHARITY OF CHOICE: NDWCC</a:t>
            </a:r>
            <a:br>
              <a:rPr lang="en-US" sz="1800" b="1" dirty="0">
                <a:latin typeface="Century Gothic"/>
                <a:ea typeface="+mn-lt"/>
                <a:cs typeface="+mn-lt"/>
              </a:rPr>
            </a:br>
            <a:br>
              <a:rPr lang="en-US" sz="1800" dirty="0">
                <a:latin typeface="Century Gothic"/>
                <a:ea typeface="+mn-lt"/>
                <a:cs typeface="+mn-lt"/>
              </a:rPr>
            </a:br>
            <a:r>
              <a:rPr lang="en-US" sz="1800" dirty="0">
                <a:latin typeface="Century Gothic"/>
                <a:ea typeface="+mn-lt"/>
                <a:cs typeface="+mn-lt"/>
              </a:rPr>
              <a:t>Independent non-profit with funding through:</a:t>
            </a:r>
          </a:p>
          <a:p>
            <a:r>
              <a:rPr lang="en-US" sz="1800" dirty="0">
                <a:latin typeface="Century Gothic"/>
                <a:ea typeface="+mn-lt"/>
                <a:cs typeface="+mn-lt"/>
              </a:rPr>
              <a:t>Military Family Service (CFMWS)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r>
              <a:rPr lang="en-US" sz="1800" dirty="0">
                <a:latin typeface="Century Gothic"/>
                <a:cs typeface="Calibri"/>
              </a:rPr>
              <a:t>Base/Wing</a:t>
            </a:r>
          </a:p>
          <a:p>
            <a:r>
              <a:rPr lang="en-US" sz="1800" dirty="0">
                <a:latin typeface="Century Gothic"/>
                <a:cs typeface="Calibri"/>
              </a:rPr>
              <a:t>Fundraising/Donations and Sponsorship </a:t>
            </a:r>
          </a:p>
          <a:p>
            <a:r>
              <a:rPr lang="en-US" sz="1800" dirty="0">
                <a:latin typeface="Century Gothic"/>
                <a:cs typeface="Calibri"/>
              </a:rPr>
              <a:t>Program Fees</a:t>
            </a:r>
          </a:p>
          <a:p>
            <a:endParaRPr lang="en-US" sz="1800" dirty="0">
              <a:latin typeface="Century Gothic"/>
              <a:cs typeface="Calibri"/>
            </a:endParaRPr>
          </a:p>
          <a:p>
            <a:endParaRPr lang="en-US" sz="1800" dirty="0">
              <a:latin typeface="Century Gothic"/>
              <a:cs typeface="Calibri"/>
            </a:endParaRPr>
          </a:p>
        </p:txBody>
      </p:sp>
      <p:pic>
        <p:nvPicPr>
          <p:cNvPr id="2" name="Picture 1" descr="A group of people holding a large check&#10;&#10;Description automatically generated">
            <a:extLst>
              <a:ext uri="{FF2B5EF4-FFF2-40B4-BE49-F238E27FC236}">
                <a16:creationId xmlns:a16="http://schemas.microsoft.com/office/drawing/2014/main" id="{D5308E6F-1BFA-E450-15DD-F9A1FA78B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27" y="1419537"/>
            <a:ext cx="4572000" cy="30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1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34CF-C246-4194-8F9B-25948A311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318" y="2183161"/>
            <a:ext cx="4411500" cy="23386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Century Gothic"/>
                <a:ea typeface="+mn-lt"/>
                <a:cs typeface="+mn-lt"/>
              </a:rPr>
              <a:t>Strongest Families Institute</a:t>
            </a:r>
          </a:p>
          <a:p>
            <a:r>
              <a:rPr lang="en-US" sz="1800" dirty="0">
                <a:latin typeface="Century Gothic"/>
                <a:ea typeface="+mn-lt"/>
                <a:cs typeface="+mn-lt"/>
              </a:rPr>
              <a:t>Canadian Forces Member Assistance Program</a:t>
            </a:r>
          </a:p>
          <a:p>
            <a:r>
              <a:rPr lang="en-US" sz="1800" dirty="0">
                <a:latin typeface="Century Gothic"/>
                <a:ea typeface="+mn-lt"/>
                <a:cs typeface="+mn-lt"/>
              </a:rPr>
              <a:t>Health Care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lvl="1"/>
            <a:r>
              <a:rPr lang="en-US" sz="1400" dirty="0">
                <a:latin typeface="Century Gothic"/>
                <a:ea typeface="+mn-lt"/>
                <a:cs typeface="+mn-lt"/>
              </a:rPr>
              <a:t>NS Virtual Health Care</a:t>
            </a:r>
          </a:p>
          <a:p>
            <a:pPr lvl="1"/>
            <a:r>
              <a:rPr lang="en-US" sz="1400" dirty="0">
                <a:latin typeface="Century Gothic"/>
                <a:ea typeface="+mn-lt"/>
                <a:cs typeface="+mn-lt"/>
              </a:rPr>
              <a:t>Maple Virtual Health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5A50C-5DBB-49C1-94DE-ACAFB2AB9CB8}"/>
              </a:ext>
            </a:extLst>
          </p:cNvPr>
          <p:cNvSpPr txBox="1"/>
          <p:nvPr/>
        </p:nvSpPr>
        <p:spPr>
          <a:xfrm>
            <a:off x="706601" y="399275"/>
            <a:ext cx="541990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77BE21"/>
                </a:solidFill>
                <a:latin typeface="Century Gothic"/>
              </a:rPr>
              <a:t>WE VALUE</a:t>
            </a:r>
            <a:r>
              <a:rPr lang="en-US" sz="4000" b="1" dirty="0">
                <a:solidFill>
                  <a:srgbClr val="DA1984"/>
                </a:solidFill>
                <a:latin typeface="Century Gothic"/>
              </a:rPr>
              <a:t> PARTNERSHIPS</a:t>
            </a:r>
            <a:endParaRPr lang="en-US" dirty="0">
              <a:solidFill>
                <a:srgbClr val="DA1984"/>
              </a:solidFill>
              <a:latin typeface="Century Gothic"/>
            </a:endParaRPr>
          </a:p>
        </p:txBody>
      </p:sp>
      <p:pic>
        <p:nvPicPr>
          <p:cNvPr id="2" name="Graphic 3" descr="Handshake outline">
            <a:extLst>
              <a:ext uri="{FF2B5EF4-FFF2-40B4-BE49-F238E27FC236}">
                <a16:creationId xmlns:a16="http://schemas.microsoft.com/office/drawing/2014/main" id="{6F0B4A51-59B6-C423-EEDD-ABA8936A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116" y="1720601"/>
            <a:ext cx="3255201" cy="3270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5D1B2E-AB42-FC90-AB71-790DD0C9BB6B}"/>
              </a:ext>
            </a:extLst>
          </p:cNvPr>
          <p:cNvSpPr/>
          <p:nvPr/>
        </p:nvSpPr>
        <p:spPr>
          <a:xfrm>
            <a:off x="0" y="0"/>
            <a:ext cx="348712" cy="5143500"/>
          </a:xfrm>
          <a:prstGeom prst="rect">
            <a:avLst/>
          </a:prstGeom>
          <a:solidFill>
            <a:srgbClr val="23B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90DBF88-11B0-119E-8C3A-896596D3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120" y="3983997"/>
            <a:ext cx="998220" cy="998220"/>
          </a:xfrm>
          <a:prstGeom prst="rect">
            <a:avLst/>
          </a:prstGeom>
        </p:spPr>
      </p:pic>
      <p:pic>
        <p:nvPicPr>
          <p:cNvPr id="8" name="Graphic 7" descr="Arrow: Slight curve with solid fill">
            <a:extLst>
              <a:ext uri="{FF2B5EF4-FFF2-40B4-BE49-F238E27FC236}">
                <a16:creationId xmlns:a16="http://schemas.microsoft.com/office/drawing/2014/main" id="{5FC9D1A0-04E9-84AC-4680-36FE70C11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84743">
            <a:off x="6886919" y="38207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ctrTitle" idx="4294967295"/>
          </p:nvPr>
        </p:nvSpPr>
        <p:spPr>
          <a:xfrm>
            <a:off x="301925" y="2200066"/>
            <a:ext cx="7772400" cy="160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FAMILY</a:t>
            </a:r>
            <a:br>
              <a:rPr lang="en-US" sz="3600" b="1" dirty="0">
                <a:latin typeface="Century Gothic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CONNECTION </a:t>
            </a:r>
            <a:br>
              <a:rPr lang="en-US" sz="3600" b="1" dirty="0">
                <a:latin typeface="Century Gothic"/>
              </a:rPr>
            </a:br>
            <a:r>
              <a:rPr lang="en-US" sz="3600" b="1" dirty="0">
                <a:solidFill>
                  <a:schemeClr val="bg1"/>
                </a:solidFill>
                <a:latin typeface="Century Gothic"/>
              </a:rPr>
              <a:t>FORM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FFD98C-A21E-12ED-6CF8-3B3DE708C7F0}"/>
              </a:ext>
            </a:extLst>
          </p:cNvPr>
          <p:cNvSpPr/>
          <p:nvPr/>
        </p:nvSpPr>
        <p:spPr>
          <a:xfrm>
            <a:off x="-151805" y="-1400177"/>
            <a:ext cx="3186112" cy="2886075"/>
          </a:xfrm>
          <a:prstGeom prst="ellipse">
            <a:avLst/>
          </a:prstGeom>
          <a:solidFill>
            <a:srgbClr val="711112"/>
          </a:solidFill>
          <a:ln>
            <a:solidFill>
              <a:srgbClr val="711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87;p12">
            <a:extLst>
              <a:ext uri="{FF2B5EF4-FFF2-40B4-BE49-F238E27FC236}">
                <a16:creationId xmlns:a16="http://schemas.microsoft.com/office/drawing/2014/main" id="{A72F8349-4093-91A8-1EC2-6CD670BAF04D}"/>
              </a:ext>
            </a:extLst>
          </p:cNvPr>
          <p:cNvSpPr txBox="1">
            <a:spLocks/>
          </p:cNvSpPr>
          <p:nvPr/>
        </p:nvSpPr>
        <p:spPr>
          <a:xfrm>
            <a:off x="1270636" y="227973"/>
            <a:ext cx="800100" cy="141476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 b="1" kern="1200">
                <a:solidFill>
                  <a:schemeClr val="l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lang="en-US" sz="6600">
                <a:latin typeface="Century Gothic"/>
              </a:rPr>
              <a:t>!</a:t>
            </a:r>
            <a:endParaRPr lang="en-US" sz="6600"/>
          </a:p>
        </p:txBody>
      </p:sp>
      <p:sp>
        <p:nvSpPr>
          <p:cNvPr id="7" name="Google Shape;87;p12">
            <a:extLst>
              <a:ext uri="{FF2B5EF4-FFF2-40B4-BE49-F238E27FC236}">
                <a16:creationId xmlns:a16="http://schemas.microsoft.com/office/drawing/2014/main" id="{EF4A3586-7AEF-0077-FAC3-946D697F6AB1}"/>
              </a:ext>
            </a:extLst>
          </p:cNvPr>
          <p:cNvSpPr txBox="1">
            <a:spLocks/>
          </p:cNvSpPr>
          <p:nvPr/>
        </p:nvSpPr>
        <p:spPr>
          <a:xfrm>
            <a:off x="749141" y="192255"/>
            <a:ext cx="1621632" cy="31462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 b="1" kern="1200">
                <a:solidFill>
                  <a:schemeClr val="l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lang="en-US" sz="2000">
                <a:latin typeface="Century Gothic"/>
              </a:rPr>
              <a:t>IMPORTANT</a:t>
            </a:r>
            <a:endParaRPr lang="en-US" sz="2000"/>
          </a:p>
        </p:txBody>
      </p:sp>
      <p:pic>
        <p:nvPicPr>
          <p:cNvPr id="3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B46C104-1325-ABA9-BAEF-F671C7B47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35" y="505181"/>
            <a:ext cx="6100761" cy="692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350C-F10B-00A2-4D56-13E2838647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63670" y="852757"/>
            <a:ext cx="4702175" cy="115252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Century Gothic"/>
              </a:rPr>
              <a:t>Indigenous Land Acknowledgment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5ABB3-263E-EF0B-AF07-D2D84F0F00DD}"/>
              </a:ext>
            </a:extLst>
          </p:cNvPr>
          <p:cNvSpPr txBox="1"/>
          <p:nvPr/>
        </p:nvSpPr>
        <p:spPr>
          <a:xfrm>
            <a:off x="461593" y="2118731"/>
            <a:ext cx="4701578" cy="20185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We would like to acknowledge that we are in </a:t>
            </a:r>
            <a:r>
              <a:rPr lang="en-US" sz="1800" kern="1200" dirty="0" err="1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Mi’kma’ki</a:t>
            </a:r>
            <a:r>
              <a:rPr lang="en-US" sz="1800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 (MEEG_MA_GEE), the ancestral territory of the Mi’kmaq people. This territory is covered by the Treaties of Peace and Friendship.</a:t>
            </a: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We are all Treaty People.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8EFB8-33DF-2AD7-7631-18FA8246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5" t="377" r="44369" b="-377"/>
          <a:stretch/>
        </p:blipFill>
        <p:spPr>
          <a:xfrm>
            <a:off x="5318759" y="-1"/>
            <a:ext cx="3877279" cy="521347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812D47-4AAA-DF90-9B4F-FBF01138216D}"/>
              </a:ext>
            </a:extLst>
          </p:cNvPr>
          <p:cNvCxnSpPr/>
          <p:nvPr/>
        </p:nvCxnSpPr>
        <p:spPr>
          <a:xfrm flipH="1">
            <a:off x="559132" y="524057"/>
            <a:ext cx="1285334" cy="19410"/>
          </a:xfrm>
          <a:prstGeom prst="straightConnector1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0B19ED-3724-06D9-3EBB-25F6D630F842}"/>
              </a:ext>
            </a:extLst>
          </p:cNvPr>
          <p:cNvSpPr txBox="1"/>
          <p:nvPr/>
        </p:nvSpPr>
        <p:spPr>
          <a:xfrm>
            <a:off x="461594" y="4415883"/>
            <a:ext cx="458433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kern="1200" dirty="0">
                <a:solidFill>
                  <a:schemeClr val="tx1"/>
                </a:solidFill>
                <a:latin typeface="Century Gothic"/>
                <a:ea typeface="+mn-ea"/>
                <a:cs typeface="+mn-cs"/>
              </a:rPr>
              <a:t>Land acknowledgments are the beginning place in honoring broken treaty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32959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34CF-C246-4194-8F9B-25948A311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516" y="1844875"/>
            <a:ext cx="4939867" cy="2701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700" b="0" i="0" dirty="0">
                <a:solidFill>
                  <a:srgbClr val="1F2225"/>
                </a:solidFill>
                <a:effectLst/>
                <a:latin typeface="Century Gothic" panose="020B0502020202020204" pitchFamily="34" charset="0"/>
              </a:rPr>
              <a:t>April is the Month of the Military Child, established to recognize and thank children from military families.</a:t>
            </a:r>
            <a:endParaRPr lang="en-US" sz="2700" dirty="0">
              <a:latin typeface="Century Gothic" panose="020B0502020202020204" pitchFamily="34" charset="0"/>
              <a:ea typeface="+mn-lt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BD3D9-8F43-3E22-5580-9228B5072062}"/>
              </a:ext>
            </a:extLst>
          </p:cNvPr>
          <p:cNvSpPr/>
          <p:nvPr/>
        </p:nvSpPr>
        <p:spPr>
          <a:xfrm>
            <a:off x="-2125" y="399677"/>
            <a:ext cx="9146125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TEAL 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3028B-BFB6-3805-2A0D-6CD7615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068"/>
          <a:stretch/>
        </p:blipFill>
        <p:spPr>
          <a:xfrm>
            <a:off x="-169681" y="1919313"/>
            <a:ext cx="3780148" cy="3224187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91157A8-8812-11CB-08AA-888D7D9C5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04" y="4131100"/>
            <a:ext cx="831479" cy="8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9F47CB-A380-BC0E-8089-C7C4CF8F1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1A47-8746-1761-9437-934C48AB3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516" y="1844875"/>
            <a:ext cx="4939867" cy="27019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b="0" i="0" dirty="0">
                <a:solidFill>
                  <a:srgbClr val="1F2225"/>
                </a:solidFill>
                <a:effectLst/>
                <a:latin typeface="Century Gothic" panose="020B0502020202020204" pitchFamily="34" charset="0"/>
              </a:rPr>
              <a:t>New course!</a:t>
            </a:r>
            <a:br>
              <a:rPr lang="en-US" sz="2700" b="0" i="0" dirty="0">
                <a:solidFill>
                  <a:srgbClr val="1F2225"/>
                </a:solidFill>
                <a:effectLst/>
                <a:latin typeface="Century Gothic" panose="020B0502020202020204" pitchFamily="34" charset="0"/>
              </a:rPr>
            </a:br>
            <a:r>
              <a:rPr lang="en-US" sz="2700" b="0" i="0" dirty="0">
                <a:solidFill>
                  <a:srgbClr val="1F2225"/>
                </a:solidFill>
                <a:effectLst/>
                <a:latin typeface="Century Gothic" panose="020B0502020202020204" pitchFamily="34" charset="0"/>
              </a:rPr>
              <a:t>Educators Supporting Military-Connected Children!</a:t>
            </a:r>
          </a:p>
          <a:p>
            <a:endParaRPr lang="en-US" sz="2700" dirty="0">
              <a:solidFill>
                <a:srgbClr val="1F2225"/>
              </a:solidFill>
              <a:latin typeface="Century Gothic" panose="020B0502020202020204" pitchFamily="34" charset="0"/>
              <a:ea typeface="+mn-lt"/>
              <a:cs typeface="Arial"/>
            </a:endParaRPr>
          </a:p>
          <a:p>
            <a:r>
              <a:rPr lang="en-US" sz="2700" dirty="0">
                <a:solidFill>
                  <a:srgbClr val="1F2225"/>
                </a:solidFill>
                <a:latin typeface="Century Gothic" panose="020B0502020202020204" pitchFamily="34" charset="0"/>
                <a:ea typeface="+mn-lt"/>
                <a:cs typeface="Arial"/>
              </a:rPr>
              <a:t>School Outreach</a:t>
            </a:r>
            <a:endParaRPr lang="en-US" sz="2700" dirty="0">
              <a:latin typeface="Century Gothic" panose="020B0502020202020204" pitchFamily="34" charset="0"/>
              <a:ea typeface="+mn-lt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A0C7F-5FF7-DFB5-755E-558C6D2A954D}"/>
              </a:ext>
            </a:extLst>
          </p:cNvPr>
          <p:cNvSpPr/>
          <p:nvPr/>
        </p:nvSpPr>
        <p:spPr>
          <a:xfrm>
            <a:off x="-2125" y="399677"/>
            <a:ext cx="9146125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EDUCATOR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42757-52CA-3B06-15C1-7F6F3ADE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46" b="6075"/>
          <a:stretch/>
        </p:blipFill>
        <p:spPr>
          <a:xfrm>
            <a:off x="-2126" y="1844876"/>
            <a:ext cx="3813543" cy="3298624"/>
          </a:xfrm>
          <a:prstGeom prst="rect">
            <a:avLst/>
          </a:prstGeom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0F1FA44-AD6E-12BD-C44D-632772752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038" y="4147879"/>
            <a:ext cx="797922" cy="7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34CF-C246-4194-8F9B-25948A311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628" y="1997963"/>
            <a:ext cx="4039755" cy="27960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Arial"/>
              </a:rPr>
              <a:t>All military and Veteran families can access the community pantry anonymously.</a:t>
            </a:r>
            <a:endParaRPr lang="en-US" dirty="0"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br>
              <a:rPr lang="en-US" dirty="0"/>
            </a:br>
            <a:endParaRPr lang="en-US" dirty="0">
              <a:latin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3200" dirty="0">
              <a:latin typeface="Century Gothic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BD3D9-8F43-3E22-5580-9228B5072062}"/>
              </a:ext>
            </a:extLst>
          </p:cNvPr>
          <p:cNvSpPr/>
          <p:nvPr/>
        </p:nvSpPr>
        <p:spPr>
          <a:xfrm>
            <a:off x="-2125" y="399677"/>
            <a:ext cx="9208755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4000" b="1" dirty="0">
                <a:latin typeface="Century Gothic"/>
              </a:rPr>
              <a:t>COMMUNITY PANTRY</a:t>
            </a:r>
            <a:endParaRPr lang="en-US" dirty="0">
              <a:cs typeface="Calibri"/>
            </a:endParaRPr>
          </a:p>
        </p:txBody>
      </p:sp>
      <p:pic>
        <p:nvPicPr>
          <p:cNvPr id="2" name="Picture 1" descr="A group of people holding food and smiling&#10;&#10;Description automatically generated">
            <a:extLst>
              <a:ext uri="{FF2B5EF4-FFF2-40B4-BE49-F238E27FC236}">
                <a16:creationId xmlns:a16="http://schemas.microsoft.com/office/drawing/2014/main" id="{1233028B-BFB6-3805-2A0D-6CD7615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358"/>
            <a:ext cx="4193381" cy="3145035"/>
          </a:xfrm>
          <a:prstGeom prst="rect">
            <a:avLst/>
          </a:prstGeom>
        </p:spPr>
      </p:pic>
      <p:pic>
        <p:nvPicPr>
          <p:cNvPr id="6" name="Picture 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44D1BBEE-CBE0-0849-70C3-801C1D12F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931" y="4256293"/>
            <a:ext cx="730452" cy="7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57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334CF-C246-4194-8F9B-25948A311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318" y="1806375"/>
            <a:ext cx="3749546" cy="25987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Century Gothic"/>
                <a:ea typeface="+mn-lt"/>
                <a:cs typeface="Arial"/>
              </a:rPr>
              <a:t>A flexible and inclusive short-term child care </a:t>
            </a:r>
            <a:r>
              <a:rPr lang="en-US" sz="3000" dirty="0">
                <a:latin typeface="Century Gothic"/>
                <a:cs typeface="Arial"/>
              </a:rPr>
              <a:t>service in Halifax and Shearwater.</a:t>
            </a:r>
            <a:endParaRPr lang="en-US" sz="3000" dirty="0">
              <a:latin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BD3D9-8F43-3E22-5580-9228B5072062}"/>
              </a:ext>
            </a:extLst>
          </p:cNvPr>
          <p:cNvSpPr/>
          <p:nvPr/>
        </p:nvSpPr>
        <p:spPr>
          <a:xfrm>
            <a:off x="-2125" y="399677"/>
            <a:ext cx="9160460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4000" b="1" dirty="0">
                <a:latin typeface="Century Gothic"/>
              </a:rPr>
              <a:t>OCCASIONAL &amp; RESPITE CHILD CARE</a:t>
            </a:r>
            <a:endParaRPr lang="en-US" dirty="0">
              <a:cs typeface="Calibri"/>
            </a:endParaRPr>
          </a:p>
        </p:txBody>
      </p:sp>
      <p:pic>
        <p:nvPicPr>
          <p:cNvPr id="6" name="Picture 5" descr="A person and child playing with toys&#10;&#10;Description automatically generated">
            <a:extLst>
              <a:ext uri="{FF2B5EF4-FFF2-40B4-BE49-F238E27FC236}">
                <a16:creationId xmlns:a16="http://schemas.microsoft.com/office/drawing/2014/main" id="{6B9670F0-55BB-2AE7-D5D8-DBA02FB7F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32" b="204"/>
          <a:stretch/>
        </p:blipFill>
        <p:spPr>
          <a:xfrm>
            <a:off x="-14334" y="1898469"/>
            <a:ext cx="4598594" cy="3245031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644054E-84E3-88E4-A257-D040CEFE0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3898687"/>
            <a:ext cx="1012916" cy="10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77F052-38E1-1FC5-66B7-B4A9C4F4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6380" y="1518758"/>
            <a:ext cx="1498851" cy="14988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EBA1-E0F7-E4D6-C397-055F0C8B4F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18987" y="1521652"/>
            <a:ext cx="1498851" cy="1498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BD888-337B-AE0A-26AD-B9236AAF54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05769" y="1504698"/>
            <a:ext cx="1498851" cy="1498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4ACFC-7FDF-0DC4-E9A6-519E1DE30F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03056" y="1522450"/>
            <a:ext cx="1498851" cy="14988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E24313-8B2A-CCA3-3229-89D1F1AADEA7}"/>
              </a:ext>
            </a:extLst>
          </p:cNvPr>
          <p:cNvSpPr txBox="1"/>
          <p:nvPr/>
        </p:nvSpPr>
        <p:spPr>
          <a:xfrm>
            <a:off x="132226" y="3136049"/>
            <a:ext cx="2312847" cy="403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entury Gothic"/>
              </a:rPr>
              <a:t>halifaxmfrc.ca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2CCB4F-1A01-A374-7E86-C6B0050F716C}"/>
              </a:ext>
            </a:extLst>
          </p:cNvPr>
          <p:cNvSpPr txBox="1"/>
          <p:nvPr/>
        </p:nvSpPr>
        <p:spPr>
          <a:xfrm>
            <a:off x="2311774" y="3136049"/>
            <a:ext cx="2312847" cy="403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entury Gothic"/>
              </a:rPr>
              <a:t>info@hrmfrc.ca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8219B6-66CF-DB0A-2F94-EEED6AE0AEF0}"/>
              </a:ext>
            </a:extLst>
          </p:cNvPr>
          <p:cNvSpPr txBox="1"/>
          <p:nvPr/>
        </p:nvSpPr>
        <p:spPr>
          <a:xfrm>
            <a:off x="4500677" y="3136049"/>
            <a:ext cx="2312847" cy="403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entury Gothic"/>
              </a:rPr>
              <a:t>902-427-7788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AADD3-D519-9107-148E-1D6CADA23D30}"/>
              </a:ext>
            </a:extLst>
          </p:cNvPr>
          <p:cNvSpPr txBox="1"/>
          <p:nvPr/>
        </p:nvSpPr>
        <p:spPr>
          <a:xfrm>
            <a:off x="6698932" y="3136049"/>
            <a:ext cx="2312847" cy="403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entury Gothic"/>
              </a:rPr>
              <a:t>In-Person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F6F0F4-0925-8367-C16A-E1A417682867}"/>
              </a:ext>
            </a:extLst>
          </p:cNvPr>
          <p:cNvSpPr txBox="1">
            <a:spLocks/>
          </p:cNvSpPr>
          <p:nvPr/>
        </p:nvSpPr>
        <p:spPr>
          <a:xfrm>
            <a:off x="1" y="377731"/>
            <a:ext cx="9143999" cy="612869"/>
          </a:xfrm>
          <a:prstGeom prst="rect">
            <a:avLst/>
          </a:prstGeom>
          <a:solidFill>
            <a:srgbClr val="D22730"/>
          </a:solidFill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>
              <a:buClrTx/>
              <a:buFontTx/>
            </a:pPr>
            <a:r>
              <a:rPr lang="en-CA" sz="4000" b="1" dirty="0">
                <a:solidFill>
                  <a:srgbClr val="FFFFFF"/>
                </a:solidFill>
                <a:latin typeface="Century Gothic"/>
              </a:rPr>
              <a:t>GET CONNECTED</a:t>
            </a:r>
            <a:endParaRPr lang="en-US" sz="4000" dirty="0">
              <a:latin typeface="Century Gothic"/>
              <a:cs typeface="Calibri Light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ADA50-A94B-023D-723F-534965FB9668}"/>
              </a:ext>
            </a:extLst>
          </p:cNvPr>
          <p:cNvSpPr txBox="1"/>
          <p:nvPr/>
        </p:nvSpPr>
        <p:spPr>
          <a:xfrm>
            <a:off x="3940661" y="4180928"/>
            <a:ext cx="231284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Century Gothic"/>
              </a:rPr>
              <a:t>@</a:t>
            </a:r>
            <a:r>
              <a:rPr lang="en-US" sz="3200" dirty="0" err="1">
                <a:latin typeface="Century Gothic"/>
              </a:rPr>
              <a:t>hrmfrc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5FA90-4225-3CFC-0770-01C774F9AA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76052" y="4183824"/>
            <a:ext cx="533661" cy="533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64C75-F8F6-28CE-2F46-D1960F5C7B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85852" y="4194722"/>
            <a:ext cx="519694" cy="519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01887-E89F-75CB-584B-CDB420893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205" y="1768012"/>
            <a:ext cx="1038469" cy="10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259CB-61E3-0048-CEB9-E6DF05160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95" r="23247"/>
          <a:stretch/>
        </p:blipFill>
        <p:spPr>
          <a:xfrm>
            <a:off x="4624039" y="0"/>
            <a:ext cx="4519961" cy="51435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799F6E6-DFB7-47F3-B12D-D321406044D1}"/>
              </a:ext>
            </a:extLst>
          </p:cNvPr>
          <p:cNvSpPr txBox="1">
            <a:spLocks/>
          </p:cNvSpPr>
          <p:nvPr/>
        </p:nvSpPr>
        <p:spPr>
          <a:xfrm>
            <a:off x="290259" y="1719549"/>
            <a:ext cx="3834250" cy="3115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latin typeface="Century Gothic"/>
              </a:rPr>
              <a:t>To strengthen the </a:t>
            </a:r>
            <a:br>
              <a:rPr lang="en-US" sz="2800">
                <a:latin typeface="Century Gothic"/>
              </a:rPr>
            </a:br>
            <a:r>
              <a:rPr lang="en-US" sz="2800">
                <a:latin typeface="Century Gothic"/>
              </a:rPr>
              <a:t>well-being of all those who share the unique experience of military life. </a:t>
            </a:r>
            <a:endParaRPr lang="en-US" sz="2800"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1"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431D9-B6D6-1E9A-B05E-171EFB8146F2}"/>
              </a:ext>
            </a:extLst>
          </p:cNvPr>
          <p:cNvSpPr/>
          <p:nvPr/>
        </p:nvSpPr>
        <p:spPr>
          <a:xfrm>
            <a:off x="0" y="303390"/>
            <a:ext cx="9143999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292F1-DF90-E546-E441-E1AEF69BD9E9}"/>
              </a:ext>
            </a:extLst>
          </p:cNvPr>
          <p:cNvSpPr txBox="1"/>
          <p:nvPr/>
        </p:nvSpPr>
        <p:spPr>
          <a:xfrm>
            <a:off x="0" y="28676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entury Gothic"/>
              </a:rPr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55388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54F10-43C0-AE1E-2D74-D8CD8013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65" b="22565"/>
          <a:stretch/>
        </p:blipFill>
        <p:spPr>
          <a:xfrm>
            <a:off x="-205350" y="-102860"/>
            <a:ext cx="5661504" cy="2329838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5" name="Picture 14" descr="A group of people standing in front of a helicopter&#10;&#10;Description automatically generated">
            <a:extLst>
              <a:ext uri="{FF2B5EF4-FFF2-40B4-BE49-F238E27FC236}">
                <a16:creationId xmlns:a16="http://schemas.microsoft.com/office/drawing/2014/main" id="{D31682BA-081B-4659-A7AA-E981884C4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7" r="-3" b="21660"/>
          <a:stretch/>
        </p:blipFill>
        <p:spPr>
          <a:xfrm>
            <a:off x="4216674" y="10"/>
            <a:ext cx="4927327" cy="2813040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89144-1A96-7136-8DC4-3D3F94808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" t="28235" b="44159"/>
          <a:stretch/>
        </p:blipFill>
        <p:spPr>
          <a:xfrm>
            <a:off x="3136508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CB41E-74DC-7E61-21BB-EC6C77C175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723" b="9723"/>
          <a:stretch/>
        </p:blipFill>
        <p:spPr>
          <a:xfrm>
            <a:off x="20" y="2329848"/>
            <a:ext cx="4657145" cy="2813652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326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196902-20D5-E1DD-99F8-57FAEDE4E54F}"/>
              </a:ext>
            </a:extLst>
          </p:cNvPr>
          <p:cNvGrpSpPr/>
          <p:nvPr/>
        </p:nvGrpSpPr>
        <p:grpSpPr>
          <a:xfrm>
            <a:off x="1513668" y="1430147"/>
            <a:ext cx="7433400" cy="3429594"/>
            <a:chOff x="395536" y="2623840"/>
            <a:chExt cx="9631114" cy="4158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FF7CD6-6C29-2954-0C66-F2EF3DC6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>
              <a:fillRect/>
            </a:stretch>
          </p:blipFill>
          <p:spPr bwMode="auto">
            <a:xfrm>
              <a:off x="395536" y="2623840"/>
              <a:ext cx="5410200" cy="397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D4B593-A99D-27DB-ACEB-F2BEAE3F4226}"/>
                </a:ext>
              </a:extLst>
            </p:cNvPr>
            <p:cNvSpPr/>
            <p:nvPr/>
          </p:nvSpPr>
          <p:spPr>
            <a:xfrm>
              <a:off x="2825998" y="5071765"/>
              <a:ext cx="120650" cy="119062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BF783D-A616-F4C0-4D23-5DC68F794565}"/>
                </a:ext>
              </a:extLst>
            </p:cNvPr>
            <p:cNvSpPr/>
            <p:nvPr/>
          </p:nvSpPr>
          <p:spPr>
            <a:xfrm>
              <a:off x="4626223" y="3558877"/>
              <a:ext cx="119063" cy="119063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B810FF-410D-77B0-CE61-8FFFBCA46A3F}"/>
                </a:ext>
              </a:extLst>
            </p:cNvPr>
            <p:cNvSpPr/>
            <p:nvPr/>
          </p:nvSpPr>
          <p:spPr>
            <a:xfrm>
              <a:off x="2868762" y="5445224"/>
              <a:ext cx="119062" cy="119063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818364-1357-A373-8C0E-D673B738B86D}"/>
                </a:ext>
              </a:extLst>
            </p:cNvPr>
            <p:cNvSpPr/>
            <p:nvPr/>
          </p:nvSpPr>
          <p:spPr>
            <a:xfrm>
              <a:off x="3325763" y="5733256"/>
              <a:ext cx="238125" cy="239713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9FFD07-E4E2-E16E-C87F-7FC152927D08}"/>
                </a:ext>
              </a:extLst>
            </p:cNvPr>
            <p:cNvSpPr/>
            <p:nvPr/>
          </p:nvSpPr>
          <p:spPr>
            <a:xfrm>
              <a:off x="3516833" y="5157192"/>
              <a:ext cx="119063" cy="119063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3F661E-9945-F39F-FE53-969A26C56280}"/>
                </a:ext>
              </a:extLst>
            </p:cNvPr>
            <p:cNvSpPr/>
            <p:nvPr/>
          </p:nvSpPr>
          <p:spPr>
            <a:xfrm>
              <a:off x="4338638" y="5063083"/>
              <a:ext cx="239712" cy="238125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4F2E30-9BA2-79A7-5113-D14057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913" y="5588397"/>
              <a:ext cx="122555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4B2E9F-F063-0548-178B-CCA4374E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611464"/>
              <a:ext cx="12065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03E631B-C2D1-4BDA-A576-DD8CF8911697}"/>
                </a:ext>
              </a:extLst>
            </p:cNvPr>
            <p:cNvSpPr txBox="1"/>
            <p:nvPr/>
          </p:nvSpPr>
          <p:spPr>
            <a:xfrm>
              <a:off x="4914900" y="6020197"/>
              <a:ext cx="2447925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Century Gothic"/>
                </a:rPr>
                <a:t>HALIFAX SITE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EFB55C8-5F65-2354-176F-3793BD138BB9}"/>
                </a:ext>
              </a:extLst>
            </p:cNvPr>
            <p:cNvSpPr txBox="1"/>
            <p:nvPr/>
          </p:nvSpPr>
          <p:spPr>
            <a:xfrm>
              <a:off x="6227440" y="5075337"/>
              <a:ext cx="2449512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Century Gothic"/>
                </a:rPr>
                <a:t>SHEARWATER SITE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F6D7B1-8ADB-7E91-CB30-1F1A87FD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763" y="3171304"/>
              <a:ext cx="1157287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74CDD7E0-563D-BF97-47A9-89916CB9FACF}"/>
                </a:ext>
              </a:extLst>
            </p:cNvPr>
            <p:cNvSpPr txBox="1"/>
            <p:nvPr/>
          </p:nvSpPr>
          <p:spPr>
            <a:xfrm>
              <a:off x="7578725" y="3531666"/>
              <a:ext cx="244792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ysClr val="windowText" lastClr="000000"/>
                  </a:solidFill>
                  <a:latin typeface="Century Gothic"/>
                </a:rPr>
                <a:t>SYDNEY SITE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67B852-F205-2CA2-2DAD-C4826117FA06}"/>
                </a:ext>
              </a:extLst>
            </p:cNvPr>
            <p:cNvSpPr/>
            <p:nvPr/>
          </p:nvSpPr>
          <p:spPr>
            <a:xfrm>
              <a:off x="5292080" y="3573016"/>
              <a:ext cx="120650" cy="119063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99C17DF-AD81-B567-0442-97EAD6685DE5}"/>
                </a:ext>
              </a:extLst>
            </p:cNvPr>
            <p:cNvSpPr/>
            <p:nvPr/>
          </p:nvSpPr>
          <p:spPr>
            <a:xfrm>
              <a:off x="5849938" y="3603426"/>
              <a:ext cx="239712" cy="239713"/>
            </a:xfrm>
            <a:prstGeom prst="ellipse">
              <a:avLst/>
            </a:prstGeom>
            <a:solidFill>
              <a:srgbClr val="ED575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2780B4-8C14-90F8-63DC-8BDA54A4F805}"/>
                </a:ext>
              </a:extLst>
            </p:cNvPr>
            <p:cNvSpPr/>
            <p:nvPr/>
          </p:nvSpPr>
          <p:spPr>
            <a:xfrm>
              <a:off x="2627561" y="5113040"/>
              <a:ext cx="120650" cy="119062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>
              <a:defPPr>
                <a:defRPr lang="en-CA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8073F64-65FC-CD60-2DAD-681E7F7F8B47}"/>
              </a:ext>
            </a:extLst>
          </p:cNvPr>
          <p:cNvSpPr/>
          <p:nvPr/>
        </p:nvSpPr>
        <p:spPr>
          <a:xfrm>
            <a:off x="0" y="436209"/>
            <a:ext cx="9171517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F3998A-26BA-54AB-6EA4-D97C16684DF3}"/>
              </a:ext>
            </a:extLst>
          </p:cNvPr>
          <p:cNvSpPr txBox="1"/>
          <p:nvPr/>
        </p:nvSpPr>
        <p:spPr>
          <a:xfrm>
            <a:off x="28078" y="411856"/>
            <a:ext cx="91136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entury Gothic"/>
              </a:rPr>
              <a:t>WHERE WE SERVE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923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" name="Google Shape;251;p28"/>
          <p:cNvCxnSpPr/>
          <p:nvPr/>
        </p:nvCxnSpPr>
        <p:spPr>
          <a:xfrm>
            <a:off x="5345379" y="3955447"/>
            <a:ext cx="1286700" cy="0"/>
          </a:xfrm>
          <a:prstGeom prst="straightConnector1">
            <a:avLst/>
          </a:prstGeom>
          <a:noFill/>
          <a:ln w="9525" cap="flat" cmpd="sng">
            <a:solidFill>
              <a:srgbClr val="9F1E2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43035" y="183683"/>
            <a:ext cx="9098972" cy="6355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Century Gothic"/>
              </a:rPr>
              <a:t>UNIQUE CHARACTERISTICS</a:t>
            </a:r>
            <a:endParaRPr lang="en-US" sz="4000" b="1">
              <a:latin typeface="Century Gothic"/>
            </a:endParaRPr>
          </a:p>
        </p:txBody>
      </p:sp>
      <p:sp>
        <p:nvSpPr>
          <p:cNvPr id="242" name="Google Shape;242;p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157369" y="2177991"/>
            <a:ext cx="2018722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entury Gothic"/>
                <a:ea typeface="Montserrat Light"/>
                <a:cs typeface="Montserrat Light"/>
                <a:sym typeface="Montserrat Light"/>
              </a:rPr>
              <a:t>Relocation</a:t>
            </a:r>
            <a:endParaRPr sz="2400" b="1">
              <a:solidFill>
                <a:schemeClr val="dk1"/>
              </a:solidFill>
              <a:latin typeface="Century Gothic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entury Gothic" panose="020B0502020202020204" pitchFamily="34" charset="0"/>
              <a:ea typeface="Montserrat Light"/>
              <a:cs typeface="Montserrat Light"/>
              <a:sym typeface="Montserrat Light"/>
            </a:endParaRPr>
          </a:p>
          <a:p>
            <a:pPr algn="r">
              <a:spcAft>
                <a:spcPts val="1600"/>
              </a:spcAft>
            </a:pPr>
            <a:r>
              <a:rPr lang="en-US" kern="0">
                <a:latin typeface="Century Gothic"/>
              </a:rPr>
              <a:t>Programs &amp; services that support relocation and community</a:t>
            </a:r>
            <a:r>
              <a:rPr lang="en-US">
                <a:latin typeface="Century Gothic"/>
              </a:rPr>
              <a:t> integration</a:t>
            </a:r>
            <a:endParaRPr lang="en">
              <a:solidFill>
                <a:schemeClr val="dk1"/>
              </a:solidFill>
              <a:latin typeface="Century Gothic"/>
              <a:ea typeface="Montserrat Light"/>
              <a:cs typeface="Montserrat Light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6428557" y="1181138"/>
            <a:ext cx="21240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entury Gothic" panose="020B0502020202020204" pitchFamily="34" charset="0"/>
                <a:ea typeface="Montserrat Light"/>
                <a:cs typeface="Montserrat Light"/>
                <a:sym typeface="Montserrat Light"/>
              </a:rPr>
              <a:t>Absences</a:t>
            </a:r>
            <a:endParaRPr sz="2400" b="1">
              <a:solidFill>
                <a:schemeClr val="dk1"/>
              </a:solidFill>
              <a:latin typeface="Century Gothic" panose="020B0502020202020204" pitchFamily="34" charset="0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entury Gothic" panose="020B0502020202020204" pitchFamily="34" charset="0"/>
              <a:ea typeface="Montserrat Light"/>
              <a:cs typeface="Montserrat Light"/>
              <a:sym typeface="Montserrat Ligh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Century Gothic"/>
              </a:rPr>
              <a:t>Programs &amp; services that connect families and decrease social isolation.</a:t>
            </a:r>
          </a:p>
        </p:txBody>
      </p:sp>
      <p:sp>
        <p:nvSpPr>
          <p:cNvPr id="250" name="Google Shape;250;p28"/>
          <p:cNvSpPr txBox="1"/>
          <p:nvPr/>
        </p:nvSpPr>
        <p:spPr>
          <a:xfrm>
            <a:off x="6755760" y="3469781"/>
            <a:ext cx="21240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entury Gothic" panose="020B0502020202020204" pitchFamily="34" charset="0"/>
                <a:ea typeface="Montserrat Light"/>
                <a:cs typeface="Montserrat Light"/>
                <a:sym typeface="Montserrat Light"/>
              </a:rPr>
              <a:t>Transitions</a:t>
            </a:r>
            <a:endParaRPr sz="2400" b="1">
              <a:solidFill>
                <a:schemeClr val="dk1"/>
              </a:solidFill>
              <a:latin typeface="Century Gothic" panose="020B0502020202020204" pitchFamily="34" charset="0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entury Gothic" panose="020B0502020202020204" pitchFamily="34" charset="0"/>
              <a:ea typeface="Montserrat Light"/>
              <a:cs typeface="Montserrat Light"/>
              <a:sym typeface="Montserrat Ligh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  <a:latin typeface="Century Gothic"/>
              </a:rPr>
              <a:t>Programs &amp; services that ease the process of transition.</a:t>
            </a:r>
          </a:p>
        </p:txBody>
      </p:sp>
      <p:grpSp>
        <p:nvGrpSpPr>
          <p:cNvPr id="252" name="Google Shape;252;p28"/>
          <p:cNvGrpSpPr/>
          <p:nvPr/>
        </p:nvGrpSpPr>
        <p:grpSpPr>
          <a:xfrm>
            <a:off x="2350011" y="931980"/>
            <a:ext cx="4020543" cy="4015727"/>
            <a:chOff x="3169983" y="1163229"/>
            <a:chExt cx="2799295" cy="2795941"/>
          </a:xfrm>
        </p:grpSpPr>
        <p:sp>
          <p:nvSpPr>
            <p:cNvPr id="253" name="Google Shape;253;p28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D2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9F1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 rot="17999815">
              <a:off x="3194619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711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grpSp>
          <p:nvGrpSpPr>
            <p:cNvPr id="256" name="Google Shape;256;p28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57" name="Google Shape;257;p2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9F1E2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711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28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60" name="Google Shape;260;p28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71111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8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D22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28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63" name="Google Shape;263;p28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D22730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8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9F1E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48" name="Google Shape;248;p28"/>
          <p:cNvCxnSpPr/>
          <p:nvPr/>
        </p:nvCxnSpPr>
        <p:spPr>
          <a:xfrm>
            <a:off x="5072256" y="1614091"/>
            <a:ext cx="1286700" cy="0"/>
          </a:xfrm>
          <a:prstGeom prst="straightConnector1">
            <a:avLst/>
          </a:prstGeom>
          <a:noFill/>
          <a:ln w="9525" cap="flat" cmpd="sng">
            <a:solidFill>
              <a:srgbClr val="D2273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5" name="Google Shape;245;p28"/>
          <p:cNvCxnSpPr/>
          <p:nvPr/>
        </p:nvCxnSpPr>
        <p:spPr>
          <a:xfrm rot="10800000">
            <a:off x="2286302" y="2424320"/>
            <a:ext cx="633600" cy="0"/>
          </a:xfrm>
          <a:prstGeom prst="straightConnector1">
            <a:avLst/>
          </a:prstGeom>
          <a:noFill/>
          <a:ln w="9525" cap="flat" cmpd="sng">
            <a:solidFill>
              <a:srgbClr val="711112"/>
            </a:solidFill>
            <a:prstDash val="solid"/>
            <a:round/>
            <a:headEnd type="none" w="sm" len="sm"/>
            <a:tailEnd type="oval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&#10;&#10;Description automatically generated with medium confidence">
            <a:extLst>
              <a:ext uri="{FF2B5EF4-FFF2-40B4-BE49-F238E27FC236}">
                <a16:creationId xmlns:a16="http://schemas.microsoft.com/office/drawing/2014/main" id="{29394488-85DD-55D0-0B3C-06E704BF4C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55" y="1038668"/>
            <a:ext cx="8743950" cy="22920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A68BBC-3D5D-4CB1-054F-0CE5C37F0D27}"/>
              </a:ext>
            </a:extLst>
          </p:cNvPr>
          <p:cNvSpPr/>
          <p:nvPr/>
        </p:nvSpPr>
        <p:spPr>
          <a:xfrm>
            <a:off x="-856" y="3788725"/>
            <a:ext cx="9171517" cy="612842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99DDE-1EFD-E9A7-DDA5-4BC36B31EA32}"/>
              </a:ext>
            </a:extLst>
          </p:cNvPr>
          <p:cNvSpPr txBox="1"/>
          <p:nvPr/>
        </p:nvSpPr>
        <p:spPr>
          <a:xfrm>
            <a:off x="803475" y="3741203"/>
            <a:ext cx="753476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entury Gothic"/>
              </a:rPr>
              <a:t>What does it mean to you?</a:t>
            </a: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00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A87D4-2E47-C7F0-CBB2-FA628C57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18" r="20660" b="25618"/>
          <a:stretch/>
        </p:blipFill>
        <p:spPr>
          <a:xfrm>
            <a:off x="5187609" y="-1"/>
            <a:ext cx="3956391" cy="51435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ABF260-89BC-4E4A-8139-47069191E167}"/>
              </a:ext>
            </a:extLst>
          </p:cNvPr>
          <p:cNvSpPr txBox="1"/>
          <p:nvPr/>
        </p:nvSpPr>
        <p:spPr>
          <a:xfrm>
            <a:off x="235020" y="1780770"/>
            <a:ext cx="5894070" cy="2894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T</a:t>
            </a:r>
            <a:r>
              <a:rPr lang="en-US" sz="2000" kern="1200">
                <a:solidFill>
                  <a:schemeClr val="bg1"/>
                </a:solidFill>
                <a:latin typeface="Century Gothic"/>
                <a:ea typeface="+mn-ea"/>
                <a:cs typeface="+mn-cs"/>
              </a:rPr>
              <a:t>he </a:t>
            </a: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CAF member </a:t>
            </a:r>
            <a:br>
              <a:rPr lang="en-US" sz="2000" kern="1200">
                <a:solidFill>
                  <a:schemeClr val="bg1"/>
                </a:solidFill>
                <a:latin typeface="Century Gothic"/>
                <a:ea typeface="+mn-ea"/>
                <a:cs typeface="+mn-cs"/>
              </a:rPr>
            </a:b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(Reg Force &amp; Reservist)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Veterans</a:t>
            </a:r>
          </a:p>
          <a:p>
            <a:pPr marL="342900" lvl="1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Spouse</a:t>
            </a:r>
            <a:r>
              <a:rPr lang="en-US" sz="2000" kern="1200">
                <a:solidFill>
                  <a:schemeClr val="bg1"/>
                </a:solidFill>
                <a:latin typeface="Century Gothic"/>
                <a:ea typeface="+mn-ea"/>
                <a:cs typeface="+mn-cs"/>
              </a:rPr>
              <a:t> / </a:t>
            </a: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Partner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Parents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Children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kern="1200">
                <a:solidFill>
                  <a:schemeClr val="bg1"/>
                </a:solidFill>
                <a:latin typeface="Century Gothic"/>
                <a:ea typeface="+mn-ea"/>
                <a:cs typeface="+mn-cs"/>
              </a:rPr>
              <a:t>R</a:t>
            </a: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elatives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Anyone </a:t>
            </a:r>
            <a:r>
              <a:rPr lang="en-US" sz="2000" b="1" i="0" u="sng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you</a:t>
            </a:r>
            <a:r>
              <a:rPr lang="en-US" sz="2000" b="0" i="0" kern="1200">
                <a:solidFill>
                  <a:schemeClr val="bg1"/>
                </a:solidFill>
                <a:effectLst/>
                <a:latin typeface="Century Gothic"/>
                <a:ea typeface="+mn-ea"/>
                <a:cs typeface="+mn-cs"/>
              </a:rPr>
              <a:t> consider family</a:t>
            </a:r>
            <a:endParaRPr lang="en-US" sz="2000" kern="1200">
              <a:solidFill>
                <a:schemeClr val="bg1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B64AFB-1A58-6BBE-199C-DA3AC0FEA91C}"/>
              </a:ext>
            </a:extLst>
          </p:cNvPr>
          <p:cNvSpPr/>
          <p:nvPr/>
        </p:nvSpPr>
        <p:spPr>
          <a:xfrm>
            <a:off x="0" y="444037"/>
            <a:ext cx="5640744" cy="605014"/>
          </a:xfrm>
          <a:prstGeom prst="rect">
            <a:avLst/>
          </a:prstGeom>
          <a:solidFill>
            <a:srgbClr val="D2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B61A-B362-8C9A-3FD9-4C901B8431FC}"/>
              </a:ext>
            </a:extLst>
          </p:cNvPr>
          <p:cNvSpPr txBox="1"/>
          <p:nvPr/>
        </p:nvSpPr>
        <p:spPr>
          <a:xfrm>
            <a:off x="192482" y="427408"/>
            <a:ext cx="58803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Century Gothic"/>
              </a:rPr>
              <a:t>OUR DEFINITION</a:t>
            </a:r>
          </a:p>
        </p:txBody>
      </p:sp>
    </p:spTree>
    <p:extLst>
      <p:ext uri="{BB962C8B-B14F-4D97-AF65-F5344CB8AC3E}">
        <p14:creationId xmlns:p14="http://schemas.microsoft.com/office/powerpoint/2010/main" val="3656472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5E2D0B-A73E-B861-4CDA-7BD6E778D24C}"/>
              </a:ext>
            </a:extLst>
          </p:cNvPr>
          <p:cNvSpPr txBox="1"/>
          <p:nvPr/>
        </p:nvSpPr>
        <p:spPr>
          <a:xfrm>
            <a:off x="26390" y="513948"/>
            <a:ext cx="911719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/>
              </a:rPr>
              <a:t>FAMILY-CENTRED APPROACH</a:t>
            </a:r>
            <a:endParaRPr lang="en-US" dirty="0">
              <a:solidFill>
                <a:schemeClr val="tx1"/>
              </a:solidFill>
              <a:latin typeface="Century Gothic"/>
            </a:endParaRPr>
          </a:p>
        </p:txBody>
      </p:sp>
      <p:graphicFrame>
        <p:nvGraphicFramePr>
          <p:cNvPr id="12" name="Text Placeholder 2">
            <a:extLst>
              <a:ext uri="{FF2B5EF4-FFF2-40B4-BE49-F238E27FC236}">
                <a16:creationId xmlns:a16="http://schemas.microsoft.com/office/drawing/2014/main" id="{400E809F-F586-0E25-9E6D-600B34C97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42332"/>
              </p:ext>
            </p:extLst>
          </p:nvPr>
        </p:nvGraphicFramePr>
        <p:xfrm>
          <a:off x="553374" y="1051151"/>
          <a:ext cx="7972919" cy="3191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07912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4">
      <a:dk1>
        <a:srgbClr val="000000"/>
      </a:dk1>
      <a:lt1>
        <a:srgbClr val="FFFFFF"/>
      </a:lt1>
      <a:dk2>
        <a:srgbClr val="D22730"/>
      </a:dk2>
      <a:lt2>
        <a:srgbClr val="E7E6E6"/>
      </a:lt2>
      <a:accent1>
        <a:srgbClr val="4472C4"/>
      </a:accent1>
      <a:accent2>
        <a:srgbClr val="D227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RC">
  <a:themeElements>
    <a:clrScheme name="NEW 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 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503bee-ffe2-4d6d-8578-aa88a0a87f00">
      <Terms xmlns="http://schemas.microsoft.com/office/infopath/2007/PartnerControls"/>
    </lcf76f155ced4ddcb4097134ff3c332f>
    <TaxCatchAll xmlns="28dd68ad-6cc0-45f6-b26b-2ef7908f0c50" xsi:nil="true"/>
    <SharedWithUsers xmlns="28dd68ad-6cc0-45f6-b26b-2ef7908f0c50">
      <UserInfo>
        <DisplayName>Nicole Wall</DisplayName>
        <AccountId>16</AccountId>
        <AccountType/>
      </UserInfo>
      <UserInfo>
        <DisplayName>All Users (windows)</DisplayName>
        <AccountId>40</AccountId>
        <AccountType/>
      </UserInfo>
      <UserInfo>
        <DisplayName>Sarah-Jean Mannette</DisplayName>
        <AccountId>26</AccountId>
        <AccountType/>
      </UserInfo>
      <UserInfo>
        <DisplayName>Megan Melanson</DisplayName>
        <AccountId>87</AccountId>
        <AccountType/>
      </UserInfo>
      <UserInfo>
        <DisplayName>Charlie Reid</DisplayName>
        <AccountId>22</AccountId>
        <AccountType/>
      </UserInfo>
      <UserInfo>
        <DisplayName>Cortney Cann</DisplayName>
        <AccountId>37</AccountId>
        <AccountType/>
      </UserInfo>
      <UserInfo>
        <DisplayName>Elizabeth Thomas</DisplayName>
        <AccountId>19</AccountId>
        <AccountType/>
      </UserInfo>
      <UserInfo>
        <DisplayName>John McCabe</DisplayName>
        <AccountId>33</AccountId>
        <AccountType/>
      </UserInfo>
      <UserInfo>
        <DisplayName>Glen Eagleson</DisplayName>
        <AccountId>46</AccountId>
        <AccountType/>
      </UserInfo>
      <UserInfo>
        <DisplayName>Audrey Bowen</DisplayName>
        <AccountId>51</AccountId>
        <AccountType/>
      </UserInfo>
      <UserInfo>
        <DisplayName>Raquel Poley</DisplayName>
        <AccountId>20</AccountId>
        <AccountType/>
      </UserInfo>
      <UserInfo>
        <DisplayName>Alana Gates</DisplayName>
        <AccountId>82</AccountId>
        <AccountType/>
      </UserInfo>
      <UserInfo>
        <DisplayName>Carolyn Mercer</DisplayName>
        <AccountId>73</AccountId>
        <AccountType/>
      </UserInfo>
      <UserInfo>
        <DisplayName>Myrna  Stewart</DisplayName>
        <AccountId>30</AccountId>
        <AccountType/>
      </UserInfo>
      <UserInfo>
        <DisplayName>Natasha DeCoste</DisplayName>
        <AccountId>45</AccountId>
        <AccountType/>
      </UserInfo>
      <UserInfo>
        <DisplayName>SharingLinks.27eeb8ba-37dd-41f3-93c0-6d28a90d231e.Flexible.34016ddb-0462-4916-a431-83c6387f9543</DisplayName>
        <AccountId>77</AccountId>
        <AccountType/>
      </UserInfo>
      <UserInfo>
        <DisplayName>Ryan Wheeler</DisplayName>
        <AccountId>57</AccountId>
        <AccountType/>
      </UserInfo>
      <UserInfo>
        <DisplayName>Limited Access System Group</DisplayName>
        <AccountId>54</AccountId>
        <AccountType/>
      </UserInfo>
      <UserInfo>
        <DisplayName>Michael Best</DisplayName>
        <AccountId>221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013B449B0A0D42A70622CEEEE2C87D" ma:contentTypeVersion="18" ma:contentTypeDescription="Create a new document." ma:contentTypeScope="" ma:versionID="e63b124a66469b8950722204f1b9db77">
  <xsd:schema xmlns:xsd="http://www.w3.org/2001/XMLSchema" xmlns:xs="http://www.w3.org/2001/XMLSchema" xmlns:p="http://schemas.microsoft.com/office/2006/metadata/properties" xmlns:ns2="07503bee-ffe2-4d6d-8578-aa88a0a87f00" xmlns:ns3="28dd68ad-6cc0-45f6-b26b-2ef7908f0c50" targetNamespace="http://schemas.microsoft.com/office/2006/metadata/properties" ma:root="true" ma:fieldsID="fb1f8c9495b0fdac75800de310f5f220" ns2:_="" ns3:_="">
    <xsd:import namespace="07503bee-ffe2-4d6d-8578-aa88a0a87f00"/>
    <xsd:import namespace="28dd68ad-6cc0-45f6-b26b-2ef7908f0c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03bee-ffe2-4d6d-8578-aa88a0a8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d22bd0-8a9e-49c7-b3a9-837e9fed30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dd68ad-6cc0-45f6-b26b-2ef7908f0c5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57b105-5019-4c8a-8bcd-3ee86dc59d43}" ma:internalName="TaxCatchAll" ma:showField="CatchAllData" ma:web="28dd68ad-6cc0-45f6-b26b-2ef7908f0c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281B3A-C44E-4C6C-90D1-5950E801E3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704FEF-79CF-49EC-90D5-B9FF4833D1AF}">
  <ds:schemaRefs>
    <ds:schemaRef ds:uri="http://www.w3.org/XML/1998/namespace"/>
    <ds:schemaRef ds:uri="28dd68ad-6cc0-45f6-b26b-2ef7908f0c50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07503bee-ffe2-4d6d-8578-aa88a0a87f00"/>
  </ds:schemaRefs>
</ds:datastoreItem>
</file>

<file path=customXml/itemProps3.xml><?xml version="1.0" encoding="utf-8"?>
<ds:datastoreItem xmlns:ds="http://schemas.openxmlformats.org/officeDocument/2006/customXml" ds:itemID="{B90F88F2-204B-4C1C-81D2-EC70DD0E247D}">
  <ds:schemaRefs>
    <ds:schemaRef ds:uri="07503bee-ffe2-4d6d-8578-aa88a0a87f00"/>
    <ds:schemaRef ds:uri="28dd68ad-6cc0-45f6-b26b-2ef7908f0c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470</Words>
  <Application>Microsoft Office PowerPoint</Application>
  <PresentationFormat>On-screen Show (16:9)</PresentationFormat>
  <Paragraphs>105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Montserrat</vt:lpstr>
      <vt:lpstr>Century Gothic</vt:lpstr>
      <vt:lpstr>Century Gothic Pro</vt:lpstr>
      <vt:lpstr>Wingdings</vt:lpstr>
      <vt:lpstr>Calibri Light</vt:lpstr>
      <vt:lpstr>Arial</vt:lpstr>
      <vt:lpstr>Baguet Script</vt:lpstr>
      <vt:lpstr>Custom Design</vt:lpstr>
      <vt:lpstr>1_Custom Design</vt:lpstr>
      <vt:lpstr>FRC</vt:lpstr>
      <vt:lpstr>Halifax &amp; Region Military Family Resource Centre</vt:lpstr>
      <vt:lpstr>Indigenous Land Acknowledgment</vt:lpstr>
      <vt:lpstr>PowerPoint Presentation</vt:lpstr>
      <vt:lpstr>PowerPoint Presentation</vt:lpstr>
      <vt:lpstr>PowerPoint Presentation</vt:lpstr>
      <vt:lpstr>UNIQUE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NAVIGATIONAL SUPPORT  Relocation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CONNECTION  FORM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Sarah</dc:creator>
  <cp:lastModifiedBy>Angela Duckworth</cp:lastModifiedBy>
  <cp:revision>154</cp:revision>
  <cp:lastPrinted>2023-01-19T19:41:46Z</cp:lastPrinted>
  <dcterms:modified xsi:type="dcterms:W3CDTF">2025-03-11T13:26:06Z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0x0101006E013B449B0A0D42A70622CEEEE2C87D</vt:lpwstr>
  </property>
  <property fmtid="{D5CDD505-2E9C-101B-9397-08002B2CF9AE}" pid="3" name="MediaServiceImageTags">
    <vt:lpwstr/>
  </property>
</Properties>
</file>