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36"/>
  </p:notesMasterIdLst>
  <p:sldIdLst>
    <p:sldId id="275" r:id="rId5"/>
    <p:sldId id="349" r:id="rId6"/>
    <p:sldId id="319" r:id="rId7"/>
    <p:sldId id="318" r:id="rId8"/>
    <p:sldId id="346" r:id="rId9"/>
    <p:sldId id="337" r:id="rId10"/>
    <p:sldId id="323" r:id="rId11"/>
    <p:sldId id="347" r:id="rId12"/>
    <p:sldId id="348" r:id="rId13"/>
    <p:sldId id="326" r:id="rId14"/>
    <p:sldId id="327" r:id="rId15"/>
    <p:sldId id="331" r:id="rId16"/>
    <p:sldId id="292" r:id="rId17"/>
    <p:sldId id="340" r:id="rId18"/>
    <p:sldId id="338" r:id="rId19"/>
    <p:sldId id="330" r:id="rId20"/>
    <p:sldId id="332" r:id="rId21"/>
    <p:sldId id="334" r:id="rId22"/>
    <p:sldId id="339" r:id="rId23"/>
    <p:sldId id="335" r:id="rId24"/>
    <p:sldId id="342" r:id="rId25"/>
    <p:sldId id="350" r:id="rId26"/>
    <p:sldId id="345" r:id="rId27"/>
    <p:sldId id="343" r:id="rId28"/>
    <p:sldId id="305" r:id="rId29"/>
    <p:sldId id="307" r:id="rId30"/>
    <p:sldId id="352" r:id="rId31"/>
    <p:sldId id="308" r:id="rId32"/>
    <p:sldId id="310" r:id="rId33"/>
    <p:sldId id="336" r:id="rId34"/>
    <p:sldId id="314" r:id="rId35"/>
  </p:sldIdLst>
  <p:sldSz cx="24377650" cy="13716000"/>
  <p:notesSz cx="6858000" cy="9144000"/>
  <p:embeddedFontLst>
    <p:embeddedFont>
      <p:font typeface="Bradley Hand ITC" panose="03070402050302030203" pitchFamily="66" charset="0"/>
      <p:regular r:id="rId37"/>
    </p:embeddedFont>
    <p:embeddedFont>
      <p:font typeface="Franklin Gothic Book" panose="020B0503020102020204" pitchFamily="34" charset="0"/>
      <p:regular r:id="rId38"/>
      <p:italic r:id="rId39"/>
    </p:embeddedFont>
    <p:embeddedFont>
      <p:font typeface="Lucida Console" panose="020B0609040504020204" pitchFamily="49" charset="0"/>
      <p:regular r:id="rId40"/>
    </p:embeddedFont>
    <p:embeddedFont>
      <p:font typeface="Montserrat" panose="00000800000000000000" pitchFamily="2" charset="0"/>
      <p:regular r:id="rId41"/>
      <p:bold r:id="rId42"/>
      <p:italic r:id="rId43"/>
      <p:boldItalic r:id="rId44"/>
    </p:embeddedFont>
    <p:embeddedFont>
      <p:font typeface="Montserrat Light" panose="00000400000000000000" pitchFamily="2" charset="0"/>
      <p:regular r:id="rId45"/>
      <p:italic r:id="rId46"/>
    </p:embeddedFont>
    <p:embeddedFont>
      <p:font typeface="Montserrat Medium" panose="00000600000000000000" pitchFamily="2" charset="0"/>
      <p:regular r:id="rId47"/>
      <p:italic r:id="rId48"/>
    </p:embeddedFont>
    <p:embeddedFont>
      <p:font typeface="Montserrat Regular" panose="020B060402020202020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Lst>
  <p:defaultTextStyle>
    <a:defPPr>
      <a:defRPr lang="en-US"/>
    </a:defPPr>
    <a:lvl1pPr marL="0" algn="l" defTabSz="1828480" rtl="0" eaLnBrk="1" latinLnBrk="0" hangingPunct="1">
      <a:defRPr sz="3599" kern="1200">
        <a:solidFill>
          <a:schemeClr val="tx1"/>
        </a:solidFill>
        <a:latin typeface="+mn-lt"/>
        <a:ea typeface="+mn-ea"/>
        <a:cs typeface="+mn-cs"/>
      </a:defRPr>
    </a:lvl1pPr>
    <a:lvl2pPr marL="914240" algn="l" defTabSz="1828480" rtl="0" eaLnBrk="1" latinLnBrk="0" hangingPunct="1">
      <a:defRPr sz="3599" kern="1200">
        <a:solidFill>
          <a:schemeClr val="tx1"/>
        </a:solidFill>
        <a:latin typeface="+mn-lt"/>
        <a:ea typeface="+mn-ea"/>
        <a:cs typeface="+mn-cs"/>
      </a:defRPr>
    </a:lvl2pPr>
    <a:lvl3pPr marL="1828480" algn="l" defTabSz="1828480" rtl="0" eaLnBrk="1" latinLnBrk="0" hangingPunct="1">
      <a:defRPr sz="3599" kern="1200">
        <a:solidFill>
          <a:schemeClr val="tx1"/>
        </a:solidFill>
        <a:latin typeface="+mn-lt"/>
        <a:ea typeface="+mn-ea"/>
        <a:cs typeface="+mn-cs"/>
      </a:defRPr>
    </a:lvl3pPr>
    <a:lvl4pPr marL="2742720" algn="l" defTabSz="1828480" rtl="0" eaLnBrk="1" latinLnBrk="0" hangingPunct="1">
      <a:defRPr sz="3599" kern="1200">
        <a:solidFill>
          <a:schemeClr val="tx1"/>
        </a:solidFill>
        <a:latin typeface="+mn-lt"/>
        <a:ea typeface="+mn-ea"/>
        <a:cs typeface="+mn-cs"/>
      </a:defRPr>
    </a:lvl4pPr>
    <a:lvl5pPr marL="3656960" algn="l" defTabSz="1828480" rtl="0" eaLnBrk="1" latinLnBrk="0" hangingPunct="1">
      <a:defRPr sz="3599" kern="1200">
        <a:solidFill>
          <a:schemeClr val="tx1"/>
        </a:solidFill>
        <a:latin typeface="+mn-lt"/>
        <a:ea typeface="+mn-ea"/>
        <a:cs typeface="+mn-cs"/>
      </a:defRPr>
    </a:lvl5pPr>
    <a:lvl6pPr marL="4571200" algn="l" defTabSz="1828480" rtl="0" eaLnBrk="1" latinLnBrk="0" hangingPunct="1">
      <a:defRPr sz="3599" kern="1200">
        <a:solidFill>
          <a:schemeClr val="tx1"/>
        </a:solidFill>
        <a:latin typeface="+mn-lt"/>
        <a:ea typeface="+mn-ea"/>
        <a:cs typeface="+mn-cs"/>
      </a:defRPr>
    </a:lvl6pPr>
    <a:lvl7pPr marL="5485440" algn="l" defTabSz="1828480" rtl="0" eaLnBrk="1" latinLnBrk="0" hangingPunct="1">
      <a:defRPr sz="3599" kern="1200">
        <a:solidFill>
          <a:schemeClr val="tx1"/>
        </a:solidFill>
        <a:latin typeface="+mn-lt"/>
        <a:ea typeface="+mn-ea"/>
        <a:cs typeface="+mn-cs"/>
      </a:defRPr>
    </a:lvl7pPr>
    <a:lvl8pPr marL="6399680" algn="l" defTabSz="1828480" rtl="0" eaLnBrk="1" latinLnBrk="0" hangingPunct="1">
      <a:defRPr sz="3599" kern="1200">
        <a:solidFill>
          <a:schemeClr val="tx1"/>
        </a:solidFill>
        <a:latin typeface="+mn-lt"/>
        <a:ea typeface="+mn-ea"/>
        <a:cs typeface="+mn-cs"/>
      </a:defRPr>
    </a:lvl8pPr>
    <a:lvl9pPr marL="7313920" algn="l" defTabSz="1828480"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su, Jody" initials="HJ" lastIdx="10" clrIdx="0">
    <p:extLst>
      <p:ext uri="{19B8F6BF-5375-455C-9EA6-DF929625EA0E}">
        <p15:presenceInfo xmlns:p15="http://schemas.microsoft.com/office/powerpoint/2012/main" userId="S-1-5-21-628438368-1920096027-2008955366-4530" providerId="AD"/>
      </p:ext>
    </p:extLst>
  </p:cmAuthor>
  <p:cmAuthor id="2" name="Sabrina Grotkowski" initials="SG" lastIdx="3" clrIdx="1">
    <p:extLst>
      <p:ext uri="{19B8F6BF-5375-455C-9EA6-DF929625EA0E}">
        <p15:presenceInfo xmlns:p15="http://schemas.microsoft.com/office/powerpoint/2012/main" userId="Sabrina Grotkowski" providerId="None"/>
      </p:ext>
    </p:extLst>
  </p:cmAuthor>
  <p:cmAuthor id="3" name="Matechuk, Lara" initials="ML" lastIdx="7" clrIdx="2">
    <p:extLst>
      <p:ext uri="{19B8F6BF-5375-455C-9EA6-DF929625EA0E}">
        <p15:presenceInfo xmlns:p15="http://schemas.microsoft.com/office/powerpoint/2012/main" userId="S-1-5-21-628438368-1920096027-2008955366-35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D8F"/>
    <a:srgbClr val="DA291C"/>
    <a:srgbClr val="7F7F7F"/>
    <a:srgbClr val="383C3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75D97-66A3-7C4E-AE3C-A2B91F4E4CC8}" v="232" dt="2025-02-11T13:38:07.595"/>
    <p1510:client id="{288104E9-463F-4E30-A17A-5ACEB2B55809}" v="4" dt="2025-02-11T13:46:38.613"/>
    <p1510:client id="{ED9C8B0A-E9A0-440A-48CF-4131BEBF0CB9}" v="33" dt="2025-02-11T13:26:15.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5" autoAdjust="0"/>
    <p:restoredTop sz="75920" autoAdjust="0"/>
  </p:normalViewPr>
  <p:slideViewPr>
    <p:cSldViewPr snapToGrid="0" snapToObjects="1">
      <p:cViewPr varScale="1">
        <p:scale>
          <a:sx n="33" d="100"/>
          <a:sy n="33" d="100"/>
        </p:scale>
        <p:origin x="720" y="96"/>
      </p:cViewPr>
      <p:guideLst/>
    </p:cSldViewPr>
  </p:slideViewPr>
  <p:notesTextViewPr>
    <p:cViewPr>
      <p:scale>
        <a:sx n="1" d="1"/>
        <a:sy n="1" d="1"/>
      </p:scale>
      <p:origin x="0" y="-43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lerc, Guillaume" userId="bd08ad26-565c-4689-9a3e-d4769f7a8b0b" providerId="ADAL" clId="{288104E9-463F-4E30-A17A-5ACEB2B55809}"/>
    <pc:docChg chg="modSld">
      <pc:chgData name="Leclerc, Guillaume" userId="bd08ad26-565c-4689-9a3e-d4769f7a8b0b" providerId="ADAL" clId="{288104E9-463F-4E30-A17A-5ACEB2B55809}" dt="2025-02-11T13:45:06.472" v="142" actId="6549"/>
      <pc:docMkLst>
        <pc:docMk/>
      </pc:docMkLst>
      <pc:sldChg chg="modSp mod">
        <pc:chgData name="Leclerc, Guillaume" userId="bd08ad26-565c-4689-9a3e-d4769f7a8b0b" providerId="ADAL" clId="{288104E9-463F-4E30-A17A-5ACEB2B55809}" dt="2025-02-11T13:45:06.472" v="142" actId="6549"/>
        <pc:sldMkLst>
          <pc:docMk/>
          <pc:sldMk cId="1786296714" sldId="330"/>
        </pc:sldMkLst>
        <pc:spChg chg="mod">
          <ac:chgData name="Leclerc, Guillaume" userId="bd08ad26-565c-4689-9a3e-d4769f7a8b0b" providerId="ADAL" clId="{288104E9-463F-4E30-A17A-5ACEB2B55809}" dt="2025-02-11T13:45:06.472" v="142" actId="6549"/>
          <ac:spMkLst>
            <pc:docMk/>
            <pc:sldMk cId="1786296714" sldId="330"/>
            <ac:spMk id="6" creationId="{9B5700F7-B56C-F2B8-8A0E-9609142C3803}"/>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2-03T08:54:25.601" idx="9">
    <p:pos x="13350" y="2157"/>
    <p:text>To help you prepare for your welcome session, this presentation highlights the key topics.</p:text>
    <p:extLst>
      <p:ext uri="{C676402C-5697-4E1C-873F-D02D1690AC5C}">
        <p15:threadingInfo xmlns:p15="http://schemas.microsoft.com/office/powerpoint/2012/main" timeZoneBias="300"/>
      </p:ext>
    </p:extLst>
  </p:cm>
  <p:cm authorId="1" dt="2023-02-03T08:55:54.107" idx="10">
    <p:pos x="13350" y="2253"/>
    <p:text>We invite you to have a read through and make note of any areas you may wish to ask questions in your welcome session.</p:text>
    <p:extLst>
      <p:ext uri="{C676402C-5697-4E1C-873F-D02D1690AC5C}">
        <p15:threadingInfo xmlns:p15="http://schemas.microsoft.com/office/powerpoint/2012/main" timeZoneBias="300">
          <p15:parentCm authorId="1" idx="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2CFC4-D294-4245-A649-D49C7FDB746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4AFA1-F5D3-4A47-AC31-E26E79B50DC5}" type="slidenum">
              <a:rPr lang="en-US" smtClean="0"/>
              <a:t>‹#›</a:t>
            </a:fld>
            <a:endParaRPr lang="en-US"/>
          </a:p>
        </p:txBody>
      </p:sp>
    </p:spTree>
    <p:extLst>
      <p:ext uri="{BB962C8B-B14F-4D97-AF65-F5344CB8AC3E}">
        <p14:creationId xmlns:p14="http://schemas.microsoft.com/office/powerpoint/2010/main" val="255604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fmws-sbmfc.com/documents/preview/34950/HRPOL-05-Hours-of-Wor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fmws-sbmfc.com/documents/preview/34950/HRPOL-05-Hours-of-Wor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fmws.sabacloud.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fmws-sbmfc.com/documents/preview/42738/HRPOL-09-Compensa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cfmws-sbmfc.com/sites/intranet-cfmws/human-resources/SitePageModern/30448/compensation-2" TargetMode="External"/><Relationship Id="rId4" Type="http://schemas.openxmlformats.org/officeDocument/2006/relationships/hyperlink" Target="https://www.cfmws-sbmfc.com/sites/intranet-cfmws/draft-pages/SitePageModern/55023/employment-labour-relations-policies-and-legislation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87/workfor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cfmws-sbmfc.com/documents/preview/23200/HRPOL-06-Leav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fmws-sbmfc.com/documents/preview/45618/HRPOL-06-Leav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4141/return-to-work-support-progr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fconnection.ca/National/About-Us/Our-Values.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fmws.ca/about-us/cfmws-careers/our-locati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fmws.ca/about-us/cfmws-careers/our-tea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ee@cfmw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fconnection.ca/National/Careers/Frequently-Asked-Questions/Employee-Support.aspx#O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fconnection.ca/National/About-Us/Centre-for-Conflict-Resolution-and-Ethics.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fmws-sbmfc.com/documents/preview/5091/13-5-5-OccupationalIllnessInjury-Guide-Employe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fmws-sbmfc.com/documents/preview/3594/If-you-are-injure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2</a:t>
            </a:fld>
            <a:endParaRPr lang="en-US"/>
          </a:p>
        </p:txBody>
      </p:sp>
    </p:spTree>
    <p:extLst>
      <p:ext uri="{BB962C8B-B14F-4D97-AF65-F5344CB8AC3E}">
        <p14:creationId xmlns:p14="http://schemas.microsoft.com/office/powerpoint/2010/main" val="1618416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Learning and Development are important pieces of an employee's CFMWS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Shortly after your start with CFMWS you will be enrolled in a number of mandatory</a:t>
            </a:r>
            <a:r>
              <a:rPr lang="en-US" sz="1200" b="0" i="0" kern="1200" baseline="0" dirty="0">
                <a:solidFill>
                  <a:schemeClr val="tx1"/>
                </a:solidFill>
                <a:effectLst/>
                <a:latin typeface="+mn-lt"/>
                <a:ea typeface="+mn-ea"/>
                <a:cs typeface="+mn-cs"/>
              </a:rPr>
              <a:t> courses.  If you are a manager or supervisor, you will be enrolled in our Manager Supervisor Corporate Orientation Program.  Most of these courses will be available through the MY</a:t>
            </a:r>
            <a:r>
              <a:rPr lang="en-US" sz="1200" b="1" i="0" kern="1200" baseline="0" dirty="0">
                <a:solidFill>
                  <a:schemeClr val="tx1"/>
                </a:solidFill>
                <a:effectLst/>
                <a:latin typeface="+mn-lt"/>
                <a:ea typeface="+mn-ea"/>
                <a:cs typeface="+mn-cs"/>
              </a:rPr>
              <a:t>TALENT</a:t>
            </a:r>
            <a:r>
              <a:rPr lang="en-US" sz="1200" b="0" i="0" kern="1200" baseline="0" dirty="0">
                <a:solidFill>
                  <a:schemeClr val="tx1"/>
                </a:solidFill>
                <a:effectLst/>
                <a:latin typeface="+mn-lt"/>
                <a:ea typeface="+mn-ea"/>
                <a:cs typeface="+mn-cs"/>
              </a:rPr>
              <a:t> – </a:t>
            </a:r>
            <a:r>
              <a:rPr lang="en-US" sz="1200" b="1" i="0" kern="1200" baseline="0" dirty="0">
                <a:solidFill>
                  <a:schemeClr val="tx1"/>
                </a:solidFill>
                <a:effectLst/>
                <a:latin typeface="+mn-lt"/>
                <a:ea typeface="+mn-ea"/>
                <a:cs typeface="+mn-cs"/>
              </a:rPr>
              <a:t>LEARNING</a:t>
            </a:r>
            <a:r>
              <a:rPr lang="en-US" sz="1200" b="0" i="0" kern="1200" baseline="0" dirty="0">
                <a:solidFill>
                  <a:schemeClr val="tx1"/>
                </a:solidFill>
                <a:effectLst/>
                <a:latin typeface="+mn-lt"/>
                <a:ea typeface="+mn-ea"/>
                <a:cs typeface="+mn-cs"/>
              </a:rPr>
              <a:t> module and some will be found on the Defense Learning Network (</a:t>
            </a:r>
            <a:r>
              <a:rPr lang="en-US" sz="1200" b="0" i="0" kern="1200" baseline="0">
                <a:solidFill>
                  <a:schemeClr val="tx1"/>
                </a:solidFill>
                <a:effectLst/>
                <a:latin typeface="+mn-lt"/>
                <a:ea typeface="+mn-ea"/>
                <a:cs typeface="+mn-cs"/>
              </a:rPr>
              <a:t>DLN).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Light" panose="00000400000000000000" pitchFamily="2" charset="0"/>
              </a:rPr>
              <a:t>All employees have access to a </a:t>
            </a:r>
            <a:r>
              <a:rPr lang="en-US" sz="1200" b="1" dirty="0">
                <a:latin typeface="Montserrat Light" panose="00000400000000000000" pitchFamily="2" charset="0"/>
              </a:rPr>
              <a:t>LinkedIn Learning </a:t>
            </a:r>
            <a:r>
              <a:rPr lang="en-US" sz="1200" dirty="0">
                <a:latin typeface="Montserrat Light" panose="00000400000000000000" pitchFamily="2" charset="0"/>
              </a:rPr>
              <a:t>subscription through our MYTALENT system. A one stop shop,</a:t>
            </a:r>
            <a:r>
              <a:rPr lang="en-US" sz="1200" baseline="0" dirty="0">
                <a:latin typeface="Montserrat Light" panose="00000400000000000000" pitchFamily="2" charset="0"/>
              </a:rPr>
              <a:t> where you can e</a:t>
            </a:r>
            <a:r>
              <a:rPr lang="en-US" sz="1200" dirty="0">
                <a:latin typeface="Montserrat Light" panose="00000400000000000000" pitchFamily="2" charset="0"/>
              </a:rPr>
              <a:t>xplore our extensive library of courses designed to support both your professional and personal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For more information: https://www.cfmws-sbmfc.com/sites/intranet-cfmws/human-resources/SitePageModern/2218/learning-and-development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11</a:t>
            </a:fld>
            <a:endParaRPr lang="en-US"/>
          </a:p>
        </p:txBody>
      </p:sp>
    </p:spTree>
    <p:extLst>
      <p:ext uri="{BB962C8B-B14F-4D97-AF65-F5344CB8AC3E}">
        <p14:creationId xmlns:p14="http://schemas.microsoft.com/office/powerpoint/2010/main" val="41853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Recognizing employee contributions not only help in the achievement of the CFMWS’ mission, goals and objectives but it also makes our organization a great place to work.  Our goal is to recognize our employees all year round using our three recognition approach: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For more information: https://www.cfmws-sbmfc.com/sites/intranet-cfmws/human-resources/SitePageModern/1863/awards-and-recognition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12</a:t>
            </a:fld>
            <a:endParaRPr lang="en-US"/>
          </a:p>
        </p:txBody>
      </p:sp>
    </p:spTree>
    <p:extLst>
      <p:ext uri="{BB962C8B-B14F-4D97-AF65-F5344CB8AC3E}">
        <p14:creationId xmlns:p14="http://schemas.microsoft.com/office/powerpoint/2010/main" val="403352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b="1" i="1" dirty="0">
                <a:latin typeface="Arial" panose="020B0604020202020204" pitchFamily="34" charset="0"/>
              </a:rPr>
              <a:t>Unionized employees:  Refer to Collective Agreement and include notes as appropriate</a:t>
            </a:r>
          </a:p>
          <a:p>
            <a:r>
              <a:rPr lang="en-US" altLang="en-US" sz="800" b="1" i="1" dirty="0">
                <a:latin typeface="Arial" panose="020B0604020202020204" pitchFamily="34" charset="0"/>
              </a:rPr>
              <a:t>Non-unionized employees:</a:t>
            </a:r>
            <a:r>
              <a:rPr lang="en-US" altLang="en-US" sz="800" b="1" i="1" baseline="0" dirty="0">
                <a:latin typeface="Arial" panose="020B0604020202020204" pitchFamily="34" charset="0"/>
              </a:rPr>
              <a:t> </a:t>
            </a:r>
            <a:r>
              <a:rPr lang="en-US" sz="800" dirty="0">
                <a:hlinkClick r:id="rId3"/>
              </a:rPr>
              <a:t>Document Preview - HRPOL-05-Hours-of-Work (cfmws-sbmfc.com)</a:t>
            </a:r>
            <a:endParaRPr lang="en-US" altLang="en-US" sz="800" dirty="0">
              <a:latin typeface="Arial" panose="020B0604020202020204" pitchFamily="34" charset="0"/>
            </a:endParaRPr>
          </a:p>
          <a:p>
            <a:r>
              <a:rPr lang="en-US" altLang="en-US" sz="800" b="1" dirty="0">
                <a:latin typeface="Arial"/>
                <a:cs typeface="Arial"/>
              </a:rPr>
              <a:t>Standard Hours of Work</a:t>
            </a:r>
          </a:p>
          <a:p>
            <a:r>
              <a:rPr lang="en-US" altLang="en-US" sz="800" b="1" dirty="0">
                <a:latin typeface="Arial"/>
                <a:cs typeface="Arial"/>
              </a:rPr>
              <a:t>- </a:t>
            </a:r>
            <a:r>
              <a:rPr lang="en-US" altLang="en-US" sz="800" b="0" dirty="0">
                <a:latin typeface="Arial"/>
                <a:cs typeface="Arial"/>
              </a:rPr>
              <a:t>T</a:t>
            </a:r>
            <a:r>
              <a:rPr lang="en-US" altLang="en-US" sz="800" dirty="0">
                <a:latin typeface="Arial"/>
                <a:cs typeface="Arial"/>
              </a:rPr>
              <a:t>he work week runs from Monday to Sunday.  </a:t>
            </a:r>
            <a:endParaRPr lang="en-US" sz="800" dirty="0">
              <a:latin typeface="+mn-lt"/>
              <a:cs typeface="Calibri" panose="020F0502020204030204"/>
            </a:endParaRPr>
          </a:p>
          <a:p>
            <a:r>
              <a:rPr lang="en-US" altLang="en-US" sz="800" dirty="0">
                <a:latin typeface="Arial"/>
                <a:cs typeface="Arial"/>
              </a:rPr>
              <a:t>- CAT I employee's normal hours will not exceed 8hrs/day OR 40 </a:t>
            </a:r>
            <a:r>
              <a:rPr lang="en-US" altLang="en-US" sz="800" dirty="0" err="1">
                <a:latin typeface="Arial"/>
                <a:cs typeface="Arial"/>
              </a:rPr>
              <a:t>hrs</a:t>
            </a:r>
            <a:r>
              <a:rPr lang="en-US" altLang="en-US" sz="800" dirty="0">
                <a:latin typeface="Arial"/>
                <a:cs typeface="Arial"/>
              </a:rPr>
              <a:t>/week</a:t>
            </a:r>
            <a:endParaRPr lang="en-US" sz="800" dirty="0">
              <a:latin typeface="+mn-lt"/>
              <a:cs typeface="Calibri"/>
            </a:endParaRPr>
          </a:p>
          <a:p>
            <a:r>
              <a:rPr lang="en-US" altLang="en-US" sz="800" b="1" dirty="0">
                <a:latin typeface="Arial"/>
                <a:cs typeface="Arial"/>
              </a:rPr>
              <a:t>For All Employees, there may be the possibility of non-standard hours of work, which include:</a:t>
            </a:r>
            <a:endParaRPr lang="en-US" sz="800" dirty="0">
              <a:cs typeface="Calibri"/>
            </a:endParaRPr>
          </a:p>
          <a:p>
            <a:pPr>
              <a:buFontTx/>
              <a:buChar char="•"/>
            </a:pPr>
            <a:r>
              <a:rPr lang="en-US" altLang="en-US" sz="800" i="1" dirty="0">
                <a:latin typeface="Arial"/>
                <a:cs typeface="Arial"/>
              </a:rPr>
              <a:t>Call Back – when an employee is called back after leaving work</a:t>
            </a:r>
            <a:endParaRPr lang="en-US" altLang="en-US" sz="800" i="1" dirty="0">
              <a:latin typeface="Arial" panose="020B0604020202020204" pitchFamily="34" charset="0"/>
              <a:cs typeface="Arial" panose="020B0604020202020204" pitchFamily="34" charset="0"/>
            </a:endParaRPr>
          </a:p>
          <a:p>
            <a:pPr>
              <a:buFontTx/>
              <a:buChar char="•"/>
            </a:pPr>
            <a:r>
              <a:rPr lang="en-US" altLang="en-US" sz="800" i="1" dirty="0">
                <a:latin typeface="Arial"/>
                <a:cs typeface="Arial"/>
              </a:rPr>
              <a:t>Call In – when an employee not scheduled to work is requested to work</a:t>
            </a:r>
            <a:endParaRPr lang="en-US" altLang="en-US" sz="800" i="1" dirty="0">
              <a:latin typeface="Arial" panose="020B0604020202020204" pitchFamily="34" charset="0"/>
              <a:cs typeface="Arial" panose="020B0604020202020204" pitchFamily="34" charset="0"/>
            </a:endParaRPr>
          </a:p>
          <a:p>
            <a:pPr>
              <a:buFontTx/>
              <a:buChar char="•"/>
            </a:pPr>
            <a:r>
              <a:rPr lang="en-US" altLang="en-US" sz="800" i="1" dirty="0">
                <a:latin typeface="Arial"/>
                <a:cs typeface="Arial"/>
              </a:rPr>
              <a:t>Non-Standard Work Schedule – where the nature of the job or work unit necessitates an irregular distribution of hours</a:t>
            </a:r>
            <a:endParaRPr lang="en-US" altLang="en-US" sz="800" i="1" dirty="0">
              <a:latin typeface="Arial" panose="020B0604020202020204" pitchFamily="34" charset="0"/>
              <a:cs typeface="Arial" panose="020B0604020202020204" pitchFamily="34" charset="0"/>
            </a:endParaRPr>
          </a:p>
          <a:p>
            <a:pPr>
              <a:buFontTx/>
              <a:buChar char="•"/>
            </a:pPr>
            <a:r>
              <a:rPr lang="en-US" altLang="en-US" sz="800" i="1" dirty="0">
                <a:latin typeface="Arial"/>
                <a:cs typeface="Arial"/>
              </a:rPr>
              <a:t>Split Shift – division of regular working hours into 2 period to meet operational requirements</a:t>
            </a:r>
            <a:endParaRPr lang="en-US" altLang="en-US" sz="800" i="1" dirty="0">
              <a:latin typeface="Arial" panose="020B0604020202020204" pitchFamily="34" charset="0"/>
              <a:cs typeface="Arial" panose="020B0604020202020204" pitchFamily="34" charset="0"/>
            </a:endParaRPr>
          </a:p>
          <a:p>
            <a:pPr>
              <a:buFontTx/>
              <a:buChar char="•"/>
            </a:pPr>
            <a:r>
              <a:rPr lang="en-CA" altLang="en-US" sz="800" i="1" dirty="0">
                <a:latin typeface="Arial"/>
                <a:cs typeface="Arial"/>
              </a:rPr>
              <a:t>Temporary Increase in Hours – an increate of hours above an employee’s status without a change to their employment type/status.</a:t>
            </a:r>
            <a:endParaRPr lang="en-CA" altLang="en-US" sz="800" i="0" dirty="0">
              <a:latin typeface="Arial" panose="020B0604020202020204" pitchFamily="34" charset="0"/>
              <a:cs typeface="Arial" panose="020B0604020202020204" pitchFamily="34" charset="0"/>
            </a:endParaRPr>
          </a:p>
          <a:p>
            <a:pPr>
              <a:buFontTx/>
              <a:buChar char="•"/>
            </a:pPr>
            <a:r>
              <a:rPr lang="en-CA" altLang="en-US" sz="800" b="1" dirty="0">
                <a:latin typeface="Arial"/>
                <a:cs typeface="Arial"/>
              </a:rPr>
              <a:t>Meal Break: </a:t>
            </a:r>
            <a:r>
              <a:rPr lang="en-CA" altLang="en-US" sz="800" dirty="0">
                <a:latin typeface="Arial"/>
                <a:cs typeface="Arial"/>
              </a:rPr>
              <a:t>granted an unpaid (generally 30 minutes) meal break during each period that the employee works 5 complete hours. Not counted as hours worked.</a:t>
            </a:r>
          </a:p>
          <a:p>
            <a:pPr>
              <a:buFontTx/>
              <a:buChar char="•"/>
            </a:pPr>
            <a:r>
              <a:rPr lang="en-CA" altLang="en-US" sz="800" b="1" dirty="0">
                <a:latin typeface="Arial"/>
                <a:cs typeface="Arial"/>
              </a:rPr>
              <a:t>Rest Period: </a:t>
            </a:r>
            <a:r>
              <a:rPr lang="en-CA" altLang="en-US" sz="800" dirty="0">
                <a:latin typeface="Arial"/>
                <a:cs typeface="Arial"/>
              </a:rPr>
              <a:t>granted a paid rest period of 15 minutes during each period that an employee works 4 hours.</a:t>
            </a:r>
          </a:p>
          <a:p>
            <a:pPr>
              <a:buFontTx/>
              <a:buChar char="•"/>
            </a:pPr>
            <a:endParaRPr lang="en-CA" altLang="en-US" sz="800" dirty="0">
              <a:latin typeface="Arial" panose="020B0604020202020204" pitchFamily="34" charset="0"/>
              <a:cs typeface="Arial" panose="020B0604020202020204" pitchFamily="34" charset="0"/>
            </a:endParaRPr>
          </a:p>
          <a:p>
            <a:pPr>
              <a:buFontTx/>
              <a:buChar char="•"/>
            </a:pPr>
            <a:r>
              <a:rPr lang="en-CA" altLang="en-US" sz="800" dirty="0">
                <a:solidFill>
                  <a:schemeClr val="accent2"/>
                </a:solidFill>
                <a:latin typeface="Arial"/>
                <a:cs typeface="Arial"/>
              </a:rPr>
              <a:t>We</a:t>
            </a:r>
            <a:r>
              <a:rPr lang="en-CA" altLang="en-US" sz="800" baseline="0" dirty="0">
                <a:solidFill>
                  <a:schemeClr val="accent2"/>
                </a:solidFill>
                <a:latin typeface="Arial"/>
                <a:cs typeface="Arial"/>
              </a:rPr>
              <a:t> won’t review overtime, if you fall into overtime hours it is best to speak to your Manager or Supervisor.</a:t>
            </a:r>
            <a:endParaRPr lang="en-CA" alt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13</a:t>
            </a:fld>
            <a:endParaRPr lang="en-US"/>
          </a:p>
        </p:txBody>
      </p:sp>
    </p:spTree>
    <p:extLst>
      <p:ext uri="{BB962C8B-B14F-4D97-AF65-F5344CB8AC3E}">
        <p14:creationId xmlns:p14="http://schemas.microsoft.com/office/powerpoint/2010/main" val="366457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b="1" i="1" dirty="0">
                <a:latin typeface="Arial" panose="020B0604020202020204" pitchFamily="34" charset="0"/>
              </a:rPr>
              <a:t>Unionized employees:  Refer to Collective Agreement and include notes as appropriate</a:t>
            </a:r>
          </a:p>
          <a:p>
            <a:r>
              <a:rPr lang="en-US" altLang="en-US" sz="800" b="1" i="1" dirty="0">
                <a:latin typeface="Arial" panose="020B0604020202020204" pitchFamily="34" charset="0"/>
              </a:rPr>
              <a:t>Non-unionized employees: </a:t>
            </a:r>
            <a:r>
              <a:rPr lang="en-US" sz="800" dirty="0">
                <a:hlinkClick r:id="rId3"/>
              </a:rPr>
              <a:t>Document Preview - HRPOL-05-Hours-of-Work (cfmws-sbmfc.com)</a:t>
            </a:r>
            <a:endParaRPr lang="en-US" sz="800" dirty="0"/>
          </a:p>
          <a:p>
            <a:endParaRPr lang="en-US" altLang="en-US" sz="800" dirty="0">
              <a:latin typeface="Arial" panose="020B0604020202020204" pitchFamily="34" charset="0"/>
            </a:endParaRPr>
          </a:p>
          <a:p>
            <a:pPr>
              <a:buFontTx/>
              <a:buChar char="•"/>
            </a:pPr>
            <a:r>
              <a:rPr lang="en-CA" altLang="en-US" sz="800" b="1" dirty="0">
                <a:latin typeface="Arial"/>
                <a:cs typeface="Arial"/>
              </a:rPr>
              <a:t>Multiple Employment</a:t>
            </a:r>
            <a:r>
              <a:rPr lang="en-CA" altLang="en-US" sz="800" dirty="0">
                <a:latin typeface="Arial"/>
                <a:cs typeface="Arial"/>
              </a:rPr>
              <a:t>: refers to an employee who works in more than 1 position at any given time. The secondary position can only be casual and</a:t>
            </a:r>
            <a:r>
              <a:rPr lang="en-CA" altLang="en-US" sz="800" baseline="0" dirty="0">
                <a:latin typeface="Arial"/>
                <a:cs typeface="Arial"/>
              </a:rPr>
              <a:t> must respect the threshold of hours worked and the provisions set out in the policy.  H</a:t>
            </a:r>
            <a:r>
              <a:rPr lang="en-CA" altLang="en-US" sz="800" dirty="0">
                <a:latin typeface="Arial"/>
                <a:cs typeface="Arial"/>
              </a:rPr>
              <a:t>ours worked do not count towards</a:t>
            </a:r>
            <a:r>
              <a:rPr lang="en-CA" altLang="en-US" sz="800" baseline="0" dirty="0">
                <a:latin typeface="Arial"/>
                <a:cs typeface="Arial"/>
              </a:rPr>
              <a:t> overtime, pension or benefits.</a:t>
            </a:r>
            <a:endParaRPr lang="en-CA" altLang="en-US" sz="800" dirty="0">
              <a:latin typeface="Arial"/>
              <a:cs typeface="Arial"/>
            </a:endParaRPr>
          </a:p>
          <a:p>
            <a:pPr>
              <a:buFontTx/>
              <a:buChar char="•"/>
            </a:pPr>
            <a:r>
              <a:rPr lang="en-CA" altLang="en-US" sz="800" b="1" dirty="0">
                <a:latin typeface="Arial" panose="020B0604020202020204" pitchFamily="34" charset="0"/>
                <a:cs typeface="Arial" panose="020B0604020202020204" pitchFamily="34" charset="0"/>
              </a:rPr>
              <a:t>Flexible work options</a:t>
            </a:r>
            <a:r>
              <a:rPr lang="en-CA" altLang="en-US" sz="800" dirty="0">
                <a:latin typeface="Arial" panose="020B0604020202020204" pitchFamily="34" charset="0"/>
                <a:cs typeface="Arial" panose="020B0604020202020204" pitchFamily="34" charset="0"/>
              </a:rPr>
              <a:t>: non-traditional work arrangement such as flexible hours, compressed work weeks and/or teleworking agreements.</a:t>
            </a:r>
          </a:p>
        </p:txBody>
      </p:sp>
      <p:sp>
        <p:nvSpPr>
          <p:cNvPr id="4" name="Slide Number Placeholder 3"/>
          <p:cNvSpPr>
            <a:spLocks noGrp="1"/>
          </p:cNvSpPr>
          <p:nvPr>
            <p:ph type="sldNum" sz="quarter" idx="10"/>
          </p:nvPr>
        </p:nvSpPr>
        <p:spPr/>
        <p:txBody>
          <a:bodyPr/>
          <a:lstStyle/>
          <a:p>
            <a:fld id="{B924AFA1-F5D3-4A47-AC31-E26E79B50DC5}" type="slidenum">
              <a:rPr lang="en-US" smtClean="0"/>
              <a:t>14</a:t>
            </a:fld>
            <a:endParaRPr lang="en-US"/>
          </a:p>
        </p:txBody>
      </p:sp>
    </p:spTree>
    <p:extLst>
      <p:ext uri="{BB962C8B-B14F-4D97-AF65-F5344CB8AC3E}">
        <p14:creationId xmlns:p14="http://schemas.microsoft.com/office/powerpoint/2010/main" val="1698075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MY</a:t>
            </a:r>
            <a:r>
              <a:rPr lang="en-US" sz="1200" b="1" i="0" u="none" strike="noStrike" kern="1200" dirty="0">
                <a:solidFill>
                  <a:schemeClr val="tx1"/>
                </a:solidFill>
                <a:effectLst/>
                <a:latin typeface="+mn-lt"/>
                <a:ea typeface="+mn-ea"/>
                <a:cs typeface="+mn-cs"/>
                <a:hlinkClick r:id="rId3"/>
              </a:rPr>
              <a:t>PERFORMANCE</a:t>
            </a:r>
            <a:r>
              <a:rPr lang="en-US" sz="1200" b="0" i="0" kern="1200" dirty="0">
                <a:solidFill>
                  <a:schemeClr val="tx1"/>
                </a:solidFill>
                <a:effectLst/>
                <a:latin typeface="+mn-lt"/>
                <a:ea typeface="+mn-ea"/>
                <a:cs typeface="+mn-cs"/>
              </a:rPr>
              <a:t> is a collaborative approach placing emphasis on four guiding principles: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Employee-centered – You</a:t>
            </a:r>
            <a:r>
              <a:rPr lang="en-US" sz="1200" b="0" i="0" kern="1200" baseline="0" dirty="0">
                <a:solidFill>
                  <a:schemeClr val="tx1"/>
                </a:solidFill>
                <a:effectLst/>
                <a:latin typeface="+mn-lt"/>
                <a:ea typeface="+mn-ea"/>
                <a:cs typeface="+mn-cs"/>
              </a:rPr>
              <a:t> are</a:t>
            </a:r>
            <a:r>
              <a:rPr lang="en-US" sz="1200" b="0" i="0" kern="1200" dirty="0">
                <a:solidFill>
                  <a:schemeClr val="tx1"/>
                </a:solidFill>
                <a:effectLst/>
                <a:latin typeface="+mn-lt"/>
                <a:ea typeface="+mn-ea"/>
                <a:cs typeface="+mn-cs"/>
              </a:rPr>
              <a:t> at the center of  MY</a:t>
            </a:r>
            <a:r>
              <a:rPr lang="en-US" sz="1200" b="1" i="0" kern="1200" dirty="0">
                <a:solidFill>
                  <a:schemeClr val="tx1"/>
                </a:solidFill>
                <a:effectLst/>
                <a:latin typeface="+mn-lt"/>
                <a:ea typeface="+mn-ea"/>
                <a:cs typeface="+mn-cs"/>
              </a:rPr>
              <a:t>PERFORMANCE</a:t>
            </a:r>
            <a:r>
              <a:rPr lang="en-US" sz="1200" b="0" i="0" kern="1200" dirty="0">
                <a:solidFill>
                  <a:schemeClr val="tx1"/>
                </a:solidFill>
                <a:effectLst/>
                <a:latin typeface="+mn-lt"/>
                <a:ea typeface="+mn-ea"/>
                <a:cs typeface="+mn-cs"/>
              </a:rPr>
              <a:t> and it starts with you</a:t>
            </a:r>
          </a:p>
          <a:p>
            <a:r>
              <a:rPr lang="en-US" sz="1200" b="0" i="0" kern="1200" dirty="0">
                <a:solidFill>
                  <a:schemeClr val="tx1"/>
                </a:solidFill>
                <a:effectLst/>
                <a:latin typeface="+mn-lt"/>
                <a:ea typeface="+mn-ea"/>
                <a:cs typeface="+mn-cs"/>
              </a:rPr>
              <a:t>Continuous – MY</a:t>
            </a:r>
            <a:r>
              <a:rPr lang="en-US" sz="1200" b="1" i="0" kern="1200" dirty="0">
                <a:solidFill>
                  <a:schemeClr val="tx1"/>
                </a:solidFill>
                <a:effectLst/>
                <a:latin typeface="+mn-lt"/>
                <a:ea typeface="+mn-ea"/>
                <a:cs typeface="+mn-cs"/>
              </a:rPr>
              <a:t>PERFORMANCE</a:t>
            </a:r>
            <a:r>
              <a:rPr lang="en-US" sz="1200" b="0" i="0" kern="1200" dirty="0">
                <a:solidFill>
                  <a:schemeClr val="tx1"/>
                </a:solidFill>
                <a:effectLst/>
                <a:latin typeface="+mn-lt"/>
                <a:ea typeface="+mn-ea"/>
                <a:cs typeface="+mn-cs"/>
              </a:rPr>
              <a:t> is a continuum</a:t>
            </a:r>
          </a:p>
          <a:p>
            <a:r>
              <a:rPr lang="en-US" sz="1200" b="0" i="0" kern="1200" dirty="0">
                <a:solidFill>
                  <a:schemeClr val="tx1"/>
                </a:solidFill>
                <a:effectLst/>
                <a:latin typeface="+mn-lt"/>
                <a:ea typeface="+mn-ea"/>
                <a:cs typeface="+mn-cs"/>
              </a:rPr>
              <a:t>Meaningful – MY</a:t>
            </a:r>
            <a:r>
              <a:rPr lang="en-US" sz="1200" b="1" i="0" kern="1200" dirty="0">
                <a:solidFill>
                  <a:schemeClr val="tx1"/>
                </a:solidFill>
                <a:effectLst/>
                <a:latin typeface="+mn-lt"/>
                <a:ea typeface="+mn-ea"/>
                <a:cs typeface="+mn-cs"/>
              </a:rPr>
              <a:t>PERFORMANCE</a:t>
            </a:r>
            <a:r>
              <a:rPr lang="en-US" sz="1200" b="0" i="0" kern="1200" dirty="0">
                <a:solidFill>
                  <a:schemeClr val="tx1"/>
                </a:solidFill>
                <a:effectLst/>
                <a:latin typeface="+mn-lt"/>
                <a:ea typeface="+mn-ea"/>
                <a:cs typeface="+mn-cs"/>
              </a:rPr>
              <a:t> is the foundation for your growth and development</a:t>
            </a:r>
          </a:p>
          <a:p>
            <a:r>
              <a:rPr lang="en-US" sz="1200" b="0" i="0" kern="1200" dirty="0">
                <a:solidFill>
                  <a:schemeClr val="tx1"/>
                </a:solidFill>
                <a:effectLst/>
                <a:latin typeface="+mn-lt"/>
                <a:ea typeface="+mn-ea"/>
                <a:cs typeface="+mn-cs"/>
              </a:rPr>
              <a:t>Value – MY</a:t>
            </a:r>
            <a:r>
              <a:rPr lang="en-US" sz="1200" b="1" i="0" kern="1200" dirty="0">
                <a:solidFill>
                  <a:schemeClr val="tx1"/>
                </a:solidFill>
                <a:effectLst/>
                <a:latin typeface="+mn-lt"/>
                <a:ea typeface="+mn-ea"/>
                <a:cs typeface="+mn-cs"/>
              </a:rPr>
              <a:t>PERFORMANCE</a:t>
            </a:r>
            <a:r>
              <a:rPr lang="en-US" sz="1200" b="0" i="0" kern="1200" dirty="0">
                <a:solidFill>
                  <a:schemeClr val="tx1"/>
                </a:solidFill>
                <a:effectLst/>
                <a:latin typeface="+mn-lt"/>
                <a:ea typeface="+mn-ea"/>
                <a:cs typeface="+mn-cs"/>
              </a:rPr>
              <a:t> reflects the contributions that you bring</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Through consistent application of MY</a:t>
            </a:r>
            <a:r>
              <a:rPr lang="en-US" sz="1200" b="1" i="0" kern="1200" dirty="0">
                <a:solidFill>
                  <a:schemeClr val="tx1"/>
                </a:solidFill>
                <a:effectLst/>
                <a:latin typeface="+mn-lt"/>
                <a:ea typeface="+mn-ea"/>
                <a:cs typeface="+mn-cs"/>
              </a:rPr>
              <a:t>PERFORMANCE</a:t>
            </a:r>
            <a:r>
              <a:rPr lang="en-US" sz="1200" b="0" i="0" kern="1200" dirty="0">
                <a:solidFill>
                  <a:schemeClr val="tx1"/>
                </a:solidFill>
                <a:effectLst/>
                <a:latin typeface="+mn-lt"/>
                <a:ea typeface="+mn-ea"/>
                <a:cs typeface="+mn-cs"/>
              </a:rPr>
              <a:t> practices, the links between performance, recognition, learning, growth opportunities and career progression become clearer.</a:t>
            </a:r>
          </a:p>
          <a:p>
            <a:pPr eaLnBrk="1" hangingPunct="1">
              <a:spcBef>
                <a:spcPct val="0"/>
              </a:spcBef>
              <a:defRPr/>
            </a:pPr>
            <a:endParaRPr lang="en-US" sz="800" b="0" i="0" u="none" dirty="0"/>
          </a:p>
          <a:p>
            <a:pPr eaLnBrk="1" hangingPunct="1">
              <a:spcBef>
                <a:spcPct val="0"/>
              </a:spcBef>
              <a:defRPr/>
            </a:pPr>
            <a:r>
              <a:rPr lang="en-US" sz="800" b="0" i="0" u="none" dirty="0"/>
              <a:t>CORE: For more information: https://www.cfmws-sbmfc.com/sites/intranet-cfmws/human-resources/SitePageModern/14821/myperformance</a:t>
            </a:r>
          </a:p>
        </p:txBody>
      </p:sp>
      <p:sp>
        <p:nvSpPr>
          <p:cNvPr id="4" name="Slide Number Placeholder 3"/>
          <p:cNvSpPr>
            <a:spLocks noGrp="1"/>
          </p:cNvSpPr>
          <p:nvPr>
            <p:ph type="sldNum" sz="quarter" idx="10"/>
          </p:nvPr>
        </p:nvSpPr>
        <p:spPr/>
        <p:txBody>
          <a:bodyPr/>
          <a:lstStyle/>
          <a:p>
            <a:fld id="{B924AFA1-F5D3-4A47-AC31-E26E79B50DC5}" type="slidenum">
              <a:rPr lang="en-US" smtClean="0"/>
              <a:t>15</a:t>
            </a:fld>
            <a:endParaRPr lang="en-US"/>
          </a:p>
        </p:txBody>
      </p:sp>
    </p:spTree>
    <p:extLst>
      <p:ext uri="{BB962C8B-B14F-4D97-AF65-F5344CB8AC3E}">
        <p14:creationId xmlns:p14="http://schemas.microsoft.com/office/powerpoint/2010/main" val="167628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Everyone can agree on one thing – we love to get paid. It’s that magical time once every two weeks where we see the numbers in our bank accounts going up. This number should remain fairly consistent if you are working the same number of hours each pay. If you ever notice that the deposited pay is not aligning with your expectations, or if you just received a change to your wage, it is very important for you to review your paystub.  Be informed of the changes that have taken place! Employees are responsible for bringing any payroll discrepancies to the attention of their manager in the event that they are overpaid/underpaid in any given pay period.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a:t>
            </a:r>
            <a:r>
              <a:rPr lang="en-US" baseline="0" dirty="0"/>
              <a:t> </a:t>
            </a:r>
            <a:r>
              <a:rPr lang="en-US" dirty="0"/>
              <a:t>Compensation: for more information:</a:t>
            </a:r>
            <a:r>
              <a:rPr lang="en-US" baseline="0" dirty="0"/>
              <a:t> </a:t>
            </a:r>
            <a:r>
              <a:rPr lang="en-US" dirty="0">
                <a:hlinkClick r:id="rId3"/>
              </a:rPr>
              <a:t>Document Preview - HRPOL-09-Compensation (cfmws-sbmfc.com)</a:t>
            </a:r>
            <a:endParaRPr lang="en-US" dirty="0"/>
          </a:p>
          <a:p>
            <a:pPr marL="0" marR="0" lvl="0" indent="0" algn="l" defTabSz="914400">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CORE: Employment &amp; </a:t>
            </a:r>
            <a:r>
              <a:rPr lang="en-US" dirty="0" err="1">
                <a:ea typeface="Calibri" panose="020F0502020204030204"/>
                <a:cs typeface="Calibri" panose="020F0502020204030204"/>
              </a:rPr>
              <a:t>Labour</a:t>
            </a:r>
            <a:r>
              <a:rPr lang="en-US" dirty="0">
                <a:ea typeface="Calibri" panose="020F0502020204030204"/>
                <a:cs typeface="Calibri" panose="020F0502020204030204"/>
              </a:rPr>
              <a:t> Relations Policies and Legislation: </a:t>
            </a:r>
            <a:r>
              <a:rPr lang="en-US" dirty="0">
                <a:hlinkClick r:id="rId4"/>
              </a:rPr>
              <a:t>Human Resources - Employment &amp; Labour Relations Policies and Legislations</a:t>
            </a:r>
            <a:endParaRPr lang="en-US" dirty="0">
              <a:ea typeface="Calibri" panose="020F0502020204030204"/>
              <a:cs typeface="Calibri" panose="020F0502020204030204"/>
              <a:hlinkClick r:id="rId4"/>
            </a:endParaRPr>
          </a:p>
          <a:p>
            <a:pPr>
              <a:defRPr/>
            </a:pP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CORE: Compensation CAT I non-unionized and CAT II employees: </a:t>
            </a:r>
            <a:r>
              <a:rPr lang="en-US" dirty="0">
                <a:hlinkClick r:id="rId5"/>
              </a:rPr>
              <a:t>Human Resources - Compensation</a:t>
            </a:r>
            <a:endParaRPr lang="en-US" dirty="0"/>
          </a:p>
          <a:p>
            <a:pPr>
              <a:defRPr/>
            </a:pPr>
            <a:endParaRPr lang="en-US" dirty="0">
              <a:ea typeface="Calibri" panose="020F0502020204030204"/>
              <a:cs typeface="Calibri" panose="020F0502020204030204"/>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Pay calendar:</a:t>
            </a:r>
            <a:r>
              <a:rPr lang="en-US" baseline="0" dirty="0"/>
              <a:t> </a:t>
            </a:r>
            <a:r>
              <a:rPr lang="en-US" dirty="0"/>
              <a:t>https://www.cfmws-sbmfc.com/sites/intranet-cfmws/human-resources/SitePageModern/5392/my-employment-1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HR Self Service location: https://www.cfmws-sbmfc.com/sites/intranet-cfmws/human-resources/SitePageModern/1857/hr-self-service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only access once you have access to 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16</a:t>
            </a:fld>
            <a:endParaRPr lang="en-US"/>
          </a:p>
        </p:txBody>
      </p:sp>
    </p:spTree>
    <p:extLst>
      <p:ext uri="{BB962C8B-B14F-4D97-AF65-F5344CB8AC3E}">
        <p14:creationId xmlns:p14="http://schemas.microsoft.com/office/powerpoint/2010/main" val="88266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Designated</a:t>
            </a:r>
            <a:r>
              <a:rPr lang="en-US" b="1" baseline="0" dirty="0"/>
              <a:t> Holidays: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12 designated federal holidays per year.  We do not fall under the provincial holidays (</a:t>
            </a:r>
            <a:r>
              <a:rPr lang="en-US" baseline="0" dirty="0" err="1"/>
              <a:t>i.e</a:t>
            </a:r>
            <a:r>
              <a:rPr lang="en-US" baseline="0" dirty="0"/>
              <a:t> Family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holidays currently are: New Year’s Day, Good Friday, Easter Monday, Victoria Day, Canada Day, Civic Holiday or Saint Jean Baptiste (in Quebec), </a:t>
            </a:r>
            <a:r>
              <a:rPr lang="en-US" baseline="0" dirty="0" err="1"/>
              <a:t>Labour</a:t>
            </a:r>
            <a:r>
              <a:rPr lang="en-US" baseline="0" dirty="0"/>
              <a:t> Day, National Day for Truth &amp; Reconciliation, Thanksgiving, Remembrance Day, Christmas &amp; Boxing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(Additional days may be added when proclaimed as a  national holiday by an act of parliament)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Annual/Vacation Leave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Calculations for leave entitlement is based on status (CAS, PT or FT), Category (I, II or III) and years of service (this includes previous military service).  Some employees will receive vacation pay on each pay cheque while others will receive paid vacation.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more information: </a:t>
            </a:r>
            <a:r>
              <a:rPr lang="en-US" dirty="0"/>
              <a:t>https://www.cfmws-sbmfc.com/documents/preview/13896/Leave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Other Leave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are many other types of leave available to CFMWS employees.  Check out HRPOL or speak with your manager or HR to see if you qualify.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WorkForce</a:t>
            </a:r>
            <a:r>
              <a:rPr lang="en-US" baseline="0" dirty="0"/>
              <a:t>: </a:t>
            </a:r>
            <a:r>
              <a:rPr lang="en-US" dirty="0">
                <a:hlinkClick r:id="rId3"/>
              </a:rPr>
              <a:t>Human Resources - </a:t>
            </a:r>
            <a:r>
              <a:rPr lang="en-US" dirty="0" err="1">
                <a:hlinkClick r:id="rId3"/>
              </a:rPr>
              <a:t>WorkForce</a:t>
            </a:r>
            <a:r>
              <a:rPr lang="en-US" dirty="0">
                <a:hlinkClick r:id="rId3"/>
              </a:rPr>
              <a:t> (cfmws-sbmfc.com)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a:t>
            </a:r>
            <a:r>
              <a:rPr lang="en-US" dirty="0">
                <a:hlinkClick r:id="rId4"/>
              </a:rPr>
              <a:t>Document Preview - HRPOL-06-Leave (cfmws-sbmfc.com)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17</a:t>
            </a:fld>
            <a:endParaRPr lang="en-US"/>
          </a:p>
        </p:txBody>
      </p:sp>
    </p:spTree>
    <p:extLst>
      <p:ext uri="{BB962C8B-B14F-4D97-AF65-F5344CB8AC3E}">
        <p14:creationId xmlns:p14="http://schemas.microsoft.com/office/powerpoint/2010/main" val="161974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Sick Leave:</a:t>
            </a:r>
            <a:r>
              <a:rPr lang="en-US" baseline="0" dirty="0"/>
              <a:t> </a:t>
            </a:r>
            <a:r>
              <a:rPr lang="en-US" dirty="0">
                <a:hlinkClick r:id="rId3"/>
              </a:rPr>
              <a:t>Document Preview - HRPOL-06-Leave (cfmws-sbmfc.com)</a:t>
            </a:r>
            <a:r>
              <a:rPr lang="en-US" dirty="0"/>
              <a:t> or collective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*RTWSP cost paid by employee unless specified</a:t>
            </a:r>
            <a:r>
              <a:rPr lang="en-US" baseline="0" dirty="0"/>
              <a:t> in collective agreement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18</a:t>
            </a:fld>
            <a:endParaRPr lang="en-US"/>
          </a:p>
        </p:txBody>
      </p:sp>
    </p:spTree>
    <p:extLst>
      <p:ext uri="{BB962C8B-B14F-4D97-AF65-F5344CB8AC3E}">
        <p14:creationId xmlns:p14="http://schemas.microsoft.com/office/powerpoint/2010/main" val="277277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the Return to Work programs </a:t>
            </a:r>
            <a:r>
              <a:rPr lang="en-US" dirty="0">
                <a:hlinkClick r:id="rId3"/>
              </a:rPr>
              <a:t>Human Resources - Return to Work Support Program (RTWSP) (cfmws-sbmfc.com)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*RTWSP cost paid by employee unless specified</a:t>
            </a:r>
            <a:r>
              <a:rPr lang="en-US" baseline="0" dirty="0"/>
              <a:t> in collective agreement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19</a:t>
            </a:fld>
            <a:endParaRPr lang="en-US"/>
          </a:p>
        </p:txBody>
      </p:sp>
    </p:spTree>
    <p:extLst>
      <p:ext uri="{BB962C8B-B14F-4D97-AF65-F5344CB8AC3E}">
        <p14:creationId xmlns:p14="http://schemas.microsoft.com/office/powerpoint/2010/main" val="87459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u="none" dirty="0">
                <a:latin typeface="Arial" panose="020B0604020202020204" pitchFamily="34" charset="0"/>
              </a:rPr>
              <a:t>ITSS</a:t>
            </a:r>
            <a:r>
              <a:rPr lang="en-US" altLang="en-US" sz="800" i="0" u="none" baseline="0" dirty="0">
                <a:latin typeface="Arial" panose="020B0604020202020204" pitchFamily="34" charset="0"/>
              </a:rPr>
              <a:t> is the technology heart of CFMWS, supporting all business lines, products, services and offerings at HQ and at bases/wings across Canada and Europe.  We create, support and maintain the solutions that serve those who serve.  We’ve moved beyond “Just keeping the lights on” and have become “an orchestrator of digital innovation”.</a:t>
            </a:r>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a:p>
            <a:r>
              <a:rPr lang="en-US" altLang="en-US" sz="800" i="0" u="none" dirty="0">
                <a:latin typeface="Arial" panose="020B0604020202020204" pitchFamily="34" charset="0"/>
              </a:rPr>
              <a:t>ITSS</a:t>
            </a:r>
            <a:r>
              <a:rPr lang="en-US" altLang="en-US" sz="800" i="0" u="none" baseline="0" dirty="0">
                <a:latin typeface="Arial" panose="020B0604020202020204" pitchFamily="34" charset="0"/>
              </a:rPr>
              <a:t> Portal: https://www4.cfmws.com/website/interactive/it/itss/en/itssservicerequest.asp</a:t>
            </a:r>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20</a:t>
            </a:fld>
            <a:endParaRPr lang="en-US"/>
          </a:p>
        </p:txBody>
      </p:sp>
    </p:spTree>
    <p:extLst>
      <p:ext uri="{BB962C8B-B14F-4D97-AF65-F5344CB8AC3E}">
        <p14:creationId xmlns:p14="http://schemas.microsoft.com/office/powerpoint/2010/main" val="117568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Arial" panose="020B0604020202020204" pitchFamily="34" charset="0"/>
              </a:rPr>
              <a:t>You may be wondering, well what is a</a:t>
            </a:r>
            <a:r>
              <a:rPr lang="en-CA" altLang="en-US" baseline="0" dirty="0">
                <a:latin typeface="Arial" panose="020B0604020202020204" pitchFamily="34" charset="0"/>
              </a:rPr>
              <a:t> Social Enterprise.  A social enterprise is a revenue-generating business, but they have primarily social objectives (in our case it is the morale and welfare of the Canadian Forces) whose surpluses are reinvested for that purpose in the business or the community rather than being driven by the need to deliver a profit to our stakeholders (the Canadian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CFMWS currently employs over 4,000 people as “Staff of the Non-Public Funds, Canadian Forces”, a separate employer under Schedule V of the Financial Administration Act of the Government of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August 1978, the Staff of the Non-Public Funds, Canadian Forces was formally recognized as an employer and designated as a separate employer within the federal public service of Canada through two Orders in Council (P.C. 1978-2494 and P.C. 1978-2495).  The first Order in Council designated the Staff of the Non-Public Funds, Canadian Forces as a separate employer in the Public Service of Canada under the </a:t>
            </a:r>
            <a:r>
              <a:rPr lang="en-US" sz="1200" i="1" kern="1200" dirty="0">
                <a:solidFill>
                  <a:schemeClr val="tx1"/>
                </a:solidFill>
                <a:effectLst/>
                <a:latin typeface="+mn-lt"/>
                <a:ea typeface="+mn-ea"/>
                <a:cs typeface="+mn-cs"/>
              </a:rPr>
              <a:t>Public Service Staff Relations Act </a:t>
            </a:r>
            <a:r>
              <a:rPr lang="en-US" sz="1200" kern="1200" dirty="0">
                <a:solidFill>
                  <a:schemeClr val="tx1"/>
                </a:solidFill>
                <a:effectLst/>
                <a:latin typeface="+mn-lt"/>
                <a:ea typeface="+mn-ea"/>
                <a:cs typeface="+mn-cs"/>
              </a:rPr>
              <a:t>(PSSRA). </a:t>
            </a:r>
            <a:endParaRPr lang="en-CA"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Arial" panose="020B0604020202020204" pitchFamily="34" charset="0"/>
              </a:rPr>
              <a:t>While you are neither an employee of the Canadian Armed Forces, the Department of National Defence nor the Treasury Board, you are part of the federal public service.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visit: https://www.cafconnection.ca/National/About-Us.aspx</a:t>
            </a:r>
            <a:endParaRPr lang="en-CA"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3</a:t>
            </a:fld>
            <a:endParaRPr lang="en-US"/>
          </a:p>
        </p:txBody>
      </p:sp>
    </p:spTree>
    <p:extLst>
      <p:ext uri="{BB962C8B-B14F-4D97-AF65-F5344CB8AC3E}">
        <p14:creationId xmlns:p14="http://schemas.microsoft.com/office/powerpoint/2010/main" val="120514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u="none" dirty="0">
                <a:latin typeface="Arial" panose="020B0604020202020204" pitchFamily="34" charset="0"/>
              </a:rPr>
              <a:t>Multi</a:t>
            </a:r>
            <a:r>
              <a:rPr lang="en-US" altLang="en-US" sz="800" i="0" u="none" baseline="0" dirty="0">
                <a:latin typeface="Arial" panose="020B0604020202020204" pitchFamily="34" charset="0"/>
              </a:rPr>
              <a:t>-factor authentication (MFA)</a:t>
            </a:r>
            <a:r>
              <a:rPr lang="en-US" altLang="en-US" sz="800" i="0" u="none" dirty="0">
                <a:latin typeface="Arial" panose="020B0604020202020204" pitchFamily="34" charset="0"/>
              </a:rPr>
              <a:t> is an authentication method that confirms your identity by using a combination of two different factors:</a:t>
            </a:r>
          </a:p>
          <a:p>
            <a:r>
              <a:rPr lang="en-US" altLang="en-US" sz="800" i="0" u="none" dirty="0">
                <a:latin typeface="Arial" panose="020B0604020202020204" pitchFamily="34" charset="0"/>
              </a:rPr>
              <a:t>something you know (your password)</a:t>
            </a:r>
          </a:p>
          <a:p>
            <a:r>
              <a:rPr lang="en-US" altLang="en-US" sz="800" i="0" u="none" dirty="0">
                <a:latin typeface="Arial" panose="020B0604020202020204" pitchFamily="34" charset="0"/>
              </a:rPr>
              <a:t>something you have (your phone)</a:t>
            </a:r>
          </a:p>
          <a:p>
            <a:endParaRPr lang="en-US" altLang="en-US" sz="800" i="0" u="none" dirty="0">
              <a:latin typeface="Arial" panose="020B0604020202020204" pitchFamily="34" charset="0"/>
            </a:endParaRPr>
          </a:p>
          <a:p>
            <a:r>
              <a:rPr lang="en-US" altLang="en-US" sz="800" i="0" u="none" dirty="0">
                <a:latin typeface="Arial" panose="020B0604020202020204" pitchFamily="34" charset="0"/>
              </a:rPr>
              <a:t>MFA can prevent malicious hackers from pretending to be you, because even if they have your password, they probably don't have your phone too. </a:t>
            </a:r>
          </a:p>
          <a:p>
            <a:endParaRPr lang="en-US" altLang="en-US" sz="80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i="0" u="none" dirty="0">
                <a:latin typeface="Arial" panose="020B0604020202020204" pitchFamily="34" charset="0"/>
              </a:rPr>
              <a:t>CFMWS employees working outside of the CFMWS network who need to access any Office 365 application (Outlook, MS Teams, etc.) will have to use multi-factor authentication (MFA).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i="0" u="none" dirty="0">
                <a:latin typeface="Arial" panose="020B0604020202020204" pitchFamily="34" charset="0"/>
              </a:rPr>
              <a:t>The complete authentication</a:t>
            </a:r>
            <a:r>
              <a:rPr lang="en-US" altLang="en-US" sz="800" i="0" u="none" baseline="0" dirty="0">
                <a:latin typeface="Arial" panose="020B0604020202020204" pitchFamily="34" charset="0"/>
              </a:rPr>
              <a:t> instructions are located on CORE. </a:t>
            </a:r>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21</a:t>
            </a:fld>
            <a:endParaRPr lang="en-US"/>
          </a:p>
        </p:txBody>
      </p:sp>
    </p:spTree>
    <p:extLst>
      <p:ext uri="{BB962C8B-B14F-4D97-AF65-F5344CB8AC3E}">
        <p14:creationId xmlns:p14="http://schemas.microsoft.com/office/powerpoint/2010/main" val="1248379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u="none" dirty="0">
                <a:latin typeface="Arial" panose="020B0604020202020204" pitchFamily="34" charset="0"/>
              </a:rPr>
              <a:t>Authenticating your email grants you access to:</a:t>
            </a:r>
          </a:p>
          <a:p>
            <a:endParaRPr lang="en-US" altLang="en-US" sz="800" i="0" u="none" dirty="0">
              <a:latin typeface="Arial" panose="020B0604020202020204" pitchFamily="34" charset="0"/>
            </a:endParaRPr>
          </a:p>
          <a:p>
            <a:r>
              <a:rPr lang="en-US" altLang="en-US" sz="800" i="0" u="none" dirty="0">
                <a:latin typeface="Arial" panose="020B0604020202020204" pitchFamily="34" charset="0"/>
              </a:rPr>
              <a:t>CORE: This is our internal, employee website. Here You will find useful information on topics like pay and benefits, important organization updates that help keep you informed and so much more.</a:t>
            </a:r>
          </a:p>
          <a:p>
            <a:endParaRPr lang="en-US" altLang="en-US" sz="800" i="0" u="none" dirty="0">
              <a:latin typeface="Arial" panose="020B0604020202020204" pitchFamily="34" charset="0"/>
            </a:endParaRPr>
          </a:p>
          <a:p>
            <a:r>
              <a:rPr lang="en-US" altLang="en-US" sz="800" i="0" u="none" dirty="0">
                <a:latin typeface="Arial" panose="020B0604020202020204" pitchFamily="34" charset="0"/>
              </a:rPr>
              <a:t>2. MYTALENT: As a CFMWS employee, you are required to complete corporate mandatory training to help you conduct activities safely and in compliance with legislative requirements, as well as with the organization’s policies and guidelines. </a:t>
            </a:r>
          </a:p>
          <a:p>
            <a:endParaRPr lang="en-US" altLang="en-US" sz="800" i="0" u="none" dirty="0">
              <a:latin typeface="Arial" panose="020B0604020202020204" pitchFamily="34" charset="0"/>
            </a:endParaRPr>
          </a:p>
          <a:p>
            <a:r>
              <a:rPr lang="en-US" altLang="en-US" sz="800" i="0" u="none" dirty="0">
                <a:latin typeface="Arial" panose="020B0604020202020204" pitchFamily="34" charset="0"/>
              </a:rPr>
              <a:t>MYTALENT is where you will find a wide selection of training content that supports you in your current role and your professional development.</a:t>
            </a:r>
          </a:p>
          <a:p>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22</a:t>
            </a:fld>
            <a:endParaRPr lang="en-US"/>
          </a:p>
        </p:txBody>
      </p:sp>
    </p:spTree>
    <p:extLst>
      <p:ext uri="{BB962C8B-B14F-4D97-AF65-F5344CB8AC3E}">
        <p14:creationId xmlns:p14="http://schemas.microsoft.com/office/powerpoint/2010/main" val="1165311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u="none" dirty="0">
                <a:latin typeface="Arial" panose="020B0604020202020204" pitchFamily="34" charset="0"/>
              </a:rPr>
              <a:t>Depending on circumstances, an employee may not be issued a work email address however does require access to the CFMWS network ( any of the Office 365 application; Outlook, MS Teams, etc.) will have to use multi-factor authentication (MFA). If you were</a:t>
            </a:r>
            <a:r>
              <a:rPr lang="en-US" altLang="en-US" sz="800" i="0" u="none" baseline="0" dirty="0">
                <a:latin typeface="Arial" panose="020B0604020202020204" pitchFamily="34" charset="0"/>
              </a:rPr>
              <a:t> not issued a work email address, follow these steps to ensure you have access to CFMWS internal systems.</a:t>
            </a:r>
          </a:p>
          <a:p>
            <a:endParaRPr lang="en-US" altLang="en-US" sz="800" i="0" u="none" baseline="0" dirty="0">
              <a:latin typeface="Arial" panose="020B0604020202020204" pitchFamily="34" charset="0"/>
            </a:endParaRPr>
          </a:p>
          <a:p>
            <a:r>
              <a:rPr lang="en-US" altLang="en-US" sz="800" i="0" u="none" baseline="0" dirty="0">
                <a:latin typeface="Arial" panose="020B0604020202020204" pitchFamily="34" charset="0"/>
              </a:rPr>
              <a:t>If you experience difficulties or could not access MYTALENT or CORE, open a ticket with the ITSS support team.</a:t>
            </a:r>
            <a:endParaRPr lang="en-US" altLang="en-US" sz="800" i="0" u="none"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23</a:t>
            </a:fld>
            <a:endParaRPr lang="en-US"/>
          </a:p>
        </p:txBody>
      </p:sp>
    </p:spTree>
    <p:extLst>
      <p:ext uri="{BB962C8B-B14F-4D97-AF65-F5344CB8AC3E}">
        <p14:creationId xmlns:p14="http://schemas.microsoft.com/office/powerpoint/2010/main" val="4107359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u="none" dirty="0">
                <a:latin typeface="Arial" panose="020B0604020202020204" pitchFamily="34" charset="0"/>
              </a:rPr>
              <a:t>Here is an example of an email you can expect to receive</a:t>
            </a:r>
            <a:r>
              <a:rPr lang="en-US" altLang="en-US" sz="800" i="0" u="none" baseline="0" dirty="0">
                <a:latin typeface="Arial" panose="020B0604020202020204" pitchFamily="34" charset="0"/>
              </a:rPr>
              <a:t> regarding the email authentication.</a:t>
            </a:r>
          </a:p>
          <a:p>
            <a:endParaRPr lang="en-US" altLang="en-US" sz="800" i="0" u="non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a:p>
            <a:endParaRPr lang="en-US" altLang="en-US" sz="800" i="0" u="none"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24</a:t>
            </a:fld>
            <a:endParaRPr lang="en-US"/>
          </a:p>
        </p:txBody>
      </p:sp>
    </p:spTree>
    <p:extLst>
      <p:ext uri="{BB962C8B-B14F-4D97-AF65-F5344CB8AC3E}">
        <p14:creationId xmlns:p14="http://schemas.microsoft.com/office/powerpoint/2010/main" val="369327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dirty="0">
                <a:latin typeface="Arial" panose="020B0604020202020204" pitchFamily="34" charset="0"/>
              </a:rPr>
              <a:t>IMPORTANT NOTICE:</a:t>
            </a:r>
            <a:r>
              <a:rPr lang="en-US" altLang="en-US" sz="1000" baseline="0" dirty="0">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latin typeface="Arial" panose="020B0604020202020204" pitchFamily="34" charset="0"/>
              </a:rPr>
              <a:t>PLEASE LET EMPLOYEES KNOW THERE ARE CHANGES COMING TO THE BENEFITS PROGRAM EFFECTIVE JANUARY 1</a:t>
            </a:r>
            <a:r>
              <a:rPr lang="en-US" altLang="en-US" sz="1000" baseline="30000" dirty="0">
                <a:latin typeface="Arial" panose="020B0604020202020204" pitchFamily="34" charset="0"/>
              </a:rPr>
              <a:t>ST</a:t>
            </a:r>
            <a:r>
              <a:rPr lang="en-US" altLang="en-US" sz="1000" baseline="0" dirty="0">
                <a:latin typeface="Arial" panose="020B0604020202020204" pitchFamily="34" charset="0"/>
              </a:rPr>
              <a:t>, 2024. </a:t>
            </a:r>
            <a:r>
              <a:rPr lang="en-US" sz="1000" b="0" i="0" kern="1200" dirty="0">
                <a:solidFill>
                  <a:schemeClr val="tx1"/>
                </a:solidFill>
                <a:effectLst/>
                <a:latin typeface="+mn-lt"/>
                <a:ea typeface="+mn-ea"/>
                <a:cs typeface="+mn-cs"/>
              </a:rPr>
              <a:t>Please refer to your communications and briefings for the program change details.</a:t>
            </a:r>
            <a:endParaRPr lang="en-US" altLang="en-US" sz="1000" dirty="0">
              <a:latin typeface="Arial" panose="020B0604020202020204" pitchFamily="34" charset="0"/>
            </a:endParaRPr>
          </a:p>
          <a:p>
            <a:endParaRPr lang="en-US" altLang="en-US" sz="1000" dirty="0">
              <a:latin typeface="Arial" panose="020B0604020202020204" pitchFamily="34" charset="0"/>
            </a:endParaRPr>
          </a:p>
          <a:p>
            <a:endParaRPr lang="en-US" altLang="en-US" sz="1000" dirty="0">
              <a:latin typeface="Arial" panose="020B0604020202020204" pitchFamily="34" charset="0"/>
            </a:endParaRPr>
          </a:p>
          <a:p>
            <a:r>
              <a:rPr lang="en-US" altLang="en-US" sz="1000" dirty="0">
                <a:latin typeface="Arial" panose="020B0604020202020204" pitchFamily="34" charset="0"/>
              </a:rPr>
              <a:t>Deductions can come</a:t>
            </a:r>
            <a:r>
              <a:rPr lang="en-US" altLang="en-US" sz="1000" baseline="0" dirty="0">
                <a:latin typeface="Arial" panose="020B0604020202020204" pitchFamily="34" charset="0"/>
              </a:rPr>
              <a:t> directly off your payroll.</a:t>
            </a:r>
            <a:endParaRPr lang="en-US" altLang="en-US" sz="1000" dirty="0">
              <a:latin typeface="Arial" panose="020B0604020202020204" pitchFamily="34" charset="0"/>
            </a:endParaRPr>
          </a:p>
          <a:p>
            <a:r>
              <a:rPr lang="en-US" altLang="en-US" sz="1000" dirty="0">
                <a:latin typeface="Arial" panose="020B0604020202020204" pitchFamily="34" charset="0"/>
              </a:rPr>
              <a:t>All plans are administered by Canada</a:t>
            </a:r>
            <a:r>
              <a:rPr lang="en-US" altLang="en-US" sz="1000" baseline="0" dirty="0">
                <a:latin typeface="Arial" panose="020B0604020202020204" pitchFamily="34" charset="0"/>
              </a:rPr>
              <a:t> Life.</a:t>
            </a:r>
            <a:endParaRPr lang="en-US" altLang="en-US" sz="1000" dirty="0">
              <a:latin typeface="Arial" panose="020B0604020202020204" pitchFamily="34" charset="0"/>
            </a:endParaRPr>
          </a:p>
          <a:p>
            <a:endParaRPr lang="en-US" altLang="en-US" sz="1000" dirty="0">
              <a:latin typeface="Arial" panose="020B0604020202020204" pitchFamily="34" charset="0"/>
            </a:endParaRPr>
          </a:p>
          <a:p>
            <a:r>
              <a:rPr lang="en-US" altLang="en-US" sz="1000" dirty="0">
                <a:latin typeface="Arial" panose="020B0604020202020204" pitchFamily="34" charset="0"/>
              </a:rPr>
              <a:t>For additional information call the customer service line at 1-800-724-3402</a:t>
            </a:r>
          </a:p>
        </p:txBody>
      </p:sp>
      <p:sp>
        <p:nvSpPr>
          <p:cNvPr id="4" name="Slide Number Placeholder 3"/>
          <p:cNvSpPr>
            <a:spLocks noGrp="1"/>
          </p:cNvSpPr>
          <p:nvPr>
            <p:ph type="sldNum" sz="quarter" idx="10"/>
          </p:nvPr>
        </p:nvSpPr>
        <p:spPr/>
        <p:txBody>
          <a:bodyPr/>
          <a:lstStyle/>
          <a:p>
            <a:fld id="{B924AFA1-F5D3-4A47-AC31-E26E79B50DC5}" type="slidenum">
              <a:rPr lang="en-US" smtClean="0"/>
              <a:t>25</a:t>
            </a:fld>
            <a:endParaRPr lang="en-US"/>
          </a:p>
        </p:txBody>
      </p:sp>
    </p:spTree>
    <p:extLst>
      <p:ext uri="{BB962C8B-B14F-4D97-AF65-F5344CB8AC3E}">
        <p14:creationId xmlns:p14="http://schemas.microsoft.com/office/powerpoint/2010/main" val="1444236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i="0" dirty="0">
                <a:latin typeface="Arial" panose="020B0604020202020204" pitchFamily="34" charset="0"/>
                <a:cs typeface="Arial" panose="020B0604020202020204" pitchFamily="34" charset="0"/>
              </a:rPr>
              <a:t>Full</a:t>
            </a:r>
            <a:r>
              <a:rPr lang="en-US" altLang="en-US" sz="800" i="0" baseline="0" dirty="0">
                <a:latin typeface="Arial" panose="020B0604020202020204" pitchFamily="34" charset="0"/>
                <a:cs typeface="Arial" panose="020B0604020202020204" pitchFamily="34" charset="0"/>
              </a:rPr>
              <a:t>-time employees with CFMWS are required to enroll in the pension plan.  The pension plan is a defined benefit plan – a plan paid to you until you pass away and can even be paid to your spouse afterwards.  </a:t>
            </a:r>
          </a:p>
          <a:p>
            <a:endParaRPr lang="en-US" altLang="en-US" sz="800" i="0" baseline="0" dirty="0">
              <a:latin typeface="Arial" panose="020B0604020202020204" pitchFamily="34" charset="0"/>
              <a:cs typeface="Arial" panose="020B0604020202020204" pitchFamily="34" charset="0"/>
            </a:endParaRPr>
          </a:p>
          <a:p>
            <a:endParaRPr lang="en-US" altLang="en-US" sz="800" i="0" dirty="0">
              <a:latin typeface="Arial" panose="020B0604020202020204" pitchFamily="34" charset="0"/>
              <a:cs typeface="Arial" panose="020B0604020202020204" pitchFamily="34" charset="0"/>
            </a:endParaRPr>
          </a:p>
          <a:p>
            <a:endParaRPr lang="en-US" altLang="en-US" sz="800" i="0" dirty="0">
              <a:latin typeface="Arial" panose="020B0604020202020204" pitchFamily="34" charset="0"/>
              <a:cs typeface="Arial" panose="020B0604020202020204" pitchFamily="34" charset="0"/>
            </a:endParaRPr>
          </a:p>
          <a:p>
            <a:endParaRPr lang="en-US" altLang="en-US" sz="800" i="0" dirty="0">
              <a:latin typeface="Arial" panose="020B0604020202020204" pitchFamily="34" charset="0"/>
              <a:cs typeface="Arial" panose="020B0604020202020204" pitchFamily="34" charset="0"/>
            </a:endParaRPr>
          </a:p>
          <a:p>
            <a:r>
              <a:rPr lang="en-US" altLang="en-US" sz="800" i="0" dirty="0">
                <a:latin typeface="Arial" panose="020B0604020202020204" pitchFamily="34" charset="0"/>
                <a:cs typeface="Arial" panose="020B0604020202020204" pitchFamily="34" charset="0"/>
              </a:rPr>
              <a:t>CORE: For more information: https://www.cfmws-sbmfc.com/sites/intranet-cfmws/human-resources/SitePageModern/2187/my-pension</a:t>
            </a:r>
          </a:p>
        </p:txBody>
      </p:sp>
      <p:sp>
        <p:nvSpPr>
          <p:cNvPr id="4" name="Slide Number Placeholder 3"/>
          <p:cNvSpPr>
            <a:spLocks noGrp="1"/>
          </p:cNvSpPr>
          <p:nvPr>
            <p:ph type="sldNum" sz="quarter" idx="10"/>
          </p:nvPr>
        </p:nvSpPr>
        <p:spPr/>
        <p:txBody>
          <a:bodyPr/>
          <a:lstStyle/>
          <a:p>
            <a:fld id="{B924AFA1-F5D3-4A47-AC31-E26E79B50DC5}" type="slidenum">
              <a:rPr lang="en-US" smtClean="0"/>
              <a:t>26</a:t>
            </a:fld>
            <a:endParaRPr lang="en-US"/>
          </a:p>
        </p:txBody>
      </p:sp>
    </p:spTree>
    <p:extLst>
      <p:ext uri="{BB962C8B-B14F-4D97-AF65-F5344CB8AC3E}">
        <p14:creationId xmlns:p14="http://schemas.microsoft.com/office/powerpoint/2010/main" val="418568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highlight>
                  <a:srgbClr val="FFFFFF"/>
                </a:highlight>
                <a:latin typeface="Franklin Gothic Book" panose="020B0503020102020204" pitchFamily="34" charset="0"/>
              </a:rPr>
              <a:t>The CFMWS Pension Portal provides you with an easy to navigate, user-friendly website that will allow you to: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Review your personal pension information; </a:t>
            </a: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Designate your pre-retirement beneficiary online; </a:t>
            </a: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Review pension plan information; </a:t>
            </a: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Access your recent annual pension statements;  </a:t>
            </a: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Complete and compare retirement estimates for certain active Plan members where you can estimate your pension benefits at any future eligible retirement date; and </a:t>
            </a:r>
          </a:p>
          <a:p>
            <a:pPr algn="l" rtl="0" fontAlgn="base">
              <a:buFont typeface="Arial" panose="020B0604020202020204" pitchFamily="34" charset="0"/>
              <a:buChar char="•"/>
            </a:pPr>
            <a:r>
              <a:rPr lang="en-US" sz="1800" b="0" i="0" dirty="0">
                <a:solidFill>
                  <a:srgbClr val="000000"/>
                </a:solidFill>
                <a:effectLst/>
                <a:highlight>
                  <a:srgbClr val="FFFFFF"/>
                </a:highlight>
                <a:latin typeface="Franklin Gothic Book" panose="020B0503020102020204" pitchFamily="34" charset="0"/>
              </a:rPr>
              <a:t>Access useful pension forms. </a:t>
            </a:r>
          </a:p>
          <a:p>
            <a:endParaRPr lang="en-US" altLang="en-US" sz="1800" b="0" i="0" u="none" dirty="0">
              <a:solidFill>
                <a:srgbClr val="000000"/>
              </a:solidFill>
              <a:effectLst/>
              <a:highlight>
                <a:srgbClr val="FFFFFF"/>
              </a:highlight>
              <a:latin typeface="Franklin Gothic Book" panose="020B0503020102020204" pitchFamily="34" charset="0"/>
              <a:cs typeface="+mn-cs"/>
            </a:endParaRPr>
          </a:p>
          <a:p>
            <a:r>
              <a:rPr lang="en-US" altLang="en-US" sz="1800" b="0" i="0" u="none" dirty="0">
                <a:solidFill>
                  <a:srgbClr val="000000"/>
                </a:solidFill>
                <a:effectLst/>
                <a:highlight>
                  <a:srgbClr val="FFFFFF"/>
                </a:highlight>
                <a:latin typeface="Franklin Gothic Book" panose="020B0503020102020204" pitchFamily="34" charset="0"/>
                <a:cs typeface="+mn-cs"/>
              </a:rPr>
              <a:t>Your access will be granted after your first pension contributions are provided to the pension administrator (approx. 30 days).  Once that happens, you will receive a reminder from Onboarder to log into the Pension Portal and designate a beneficiary.  </a:t>
            </a:r>
          </a:p>
          <a:p>
            <a:endParaRPr lang="en-US" altLang="en-US" sz="1200" i="1" u="sng" dirty="0">
              <a:latin typeface="Arial" panose="020B0604020202020204" pitchFamily="34" charset="0"/>
              <a:cs typeface="Arial" panose="020B0604020202020204" pitchFamily="34" charset="0"/>
            </a:endParaRPr>
          </a:p>
          <a:p>
            <a:r>
              <a:rPr lang="en-US" altLang="en-US" sz="1200" i="0" u="none" dirty="0">
                <a:latin typeface="Arial"/>
                <a:cs typeface="Arial"/>
              </a:rPr>
              <a:t>Access to Pension Portal:  </a:t>
            </a:r>
            <a:r>
              <a:rPr lang="en-US" altLang="en-US" dirty="0">
                <a:latin typeface="Arial"/>
                <a:cs typeface="Arial"/>
              </a:rPr>
              <a:t>A</a:t>
            </a:r>
            <a:r>
              <a:rPr lang="en-US" dirty="0">
                <a:latin typeface="Arial"/>
                <a:cs typeface="Arial"/>
              </a:rPr>
              <a:t>ccess the Pension Portal, through the link “CFMWS Pension Portal” under CORE &gt; My Pension create your account . A multi-factor authentication may be required. </a:t>
            </a:r>
          </a:p>
          <a:p>
            <a:endParaRPr lang="en-US" altLang="en-US" sz="1200" i="0" u="none" dirty="0">
              <a:latin typeface="Arial" panose="020B0604020202020204" pitchFamily="34" charset="0"/>
              <a:cs typeface="Arial" panose="020B0604020202020204" pitchFamily="34" charset="0"/>
            </a:endParaRPr>
          </a:p>
          <a:p>
            <a:r>
              <a:rPr lang="en-US" altLang="en-US" sz="1200" i="1" u="sng" dirty="0">
                <a:latin typeface="Arial"/>
                <a:cs typeface="Arial"/>
              </a:rPr>
              <a:t>Note to presenter: Mention webinar recording of Portal demonstration to help employee navigate the Portal if they need help with designating a beneficiary or using the Pension Estimator (available Spring 2025).</a:t>
            </a:r>
          </a:p>
        </p:txBody>
      </p:sp>
      <p:sp>
        <p:nvSpPr>
          <p:cNvPr id="4" name="Slide Number Placeholder 3"/>
          <p:cNvSpPr>
            <a:spLocks noGrp="1"/>
          </p:cNvSpPr>
          <p:nvPr>
            <p:ph type="sldNum" sz="quarter" idx="10"/>
          </p:nvPr>
        </p:nvSpPr>
        <p:spPr/>
        <p:txBody>
          <a:bodyPr/>
          <a:lstStyle/>
          <a:p>
            <a:fld id="{B924AFA1-F5D3-4A47-AC31-E26E79B50DC5}" type="slidenum">
              <a:rPr lang="en-US" smtClean="0"/>
              <a:t>27</a:t>
            </a:fld>
            <a:endParaRPr lang="en-US"/>
          </a:p>
        </p:txBody>
      </p:sp>
    </p:spTree>
    <p:extLst>
      <p:ext uri="{BB962C8B-B14F-4D97-AF65-F5344CB8AC3E}">
        <p14:creationId xmlns:p14="http://schemas.microsoft.com/office/powerpoint/2010/main" val="1441849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3200"/>
              <a:t>Staff </a:t>
            </a:r>
            <a:r>
              <a:rPr lang="en-US" sz="3200" dirty="0"/>
              <a:t>of Non Public</a:t>
            </a:r>
            <a:r>
              <a:rPr lang="en-US" sz="3200" baseline="0" dirty="0"/>
              <a:t> Funds, Canadian Forces offers a range of benefits to our full-time employees and their families through Canada Life.  </a:t>
            </a:r>
          </a:p>
          <a:p>
            <a:pPr marL="457200" indent="-457200" eaLnBrk="1" fontAlgn="auto" hangingPunct="1">
              <a:spcBef>
                <a:spcPts val="0"/>
              </a:spcBef>
              <a:spcAft>
                <a:spcPts val="0"/>
              </a:spcAft>
              <a:buFont typeface="Arial" panose="020B0604020202020204" pitchFamily="34" charset="0"/>
              <a:buChar char="•"/>
              <a:defRPr/>
            </a:pPr>
            <a:r>
              <a:rPr lang="en-US" sz="3200" baseline="0" dirty="0"/>
              <a:t>Our health plan covers you and your family for eligible expenses including those related to paramedical practitioners, charges for prescription drugs and vision care.  It also includes global Medical Assist coverage while travelling.  </a:t>
            </a:r>
          </a:p>
          <a:p>
            <a:pPr marL="457200" indent="-457200" eaLnBrk="1" fontAlgn="auto" hangingPunct="1">
              <a:spcBef>
                <a:spcPts val="0"/>
              </a:spcBef>
              <a:spcAft>
                <a:spcPts val="0"/>
              </a:spcAft>
              <a:buFont typeface="Arial" panose="020B0604020202020204" pitchFamily="34" charset="0"/>
              <a:buChar char="•"/>
              <a:defRPr/>
            </a:pPr>
            <a:r>
              <a:rPr lang="en-US" sz="3200" baseline="0" dirty="0"/>
              <a:t>Our Dental Plan covers you and your family for eligible services that maintain or restore healthy teeth and gums.  </a:t>
            </a:r>
          </a:p>
          <a:p>
            <a:pPr marL="457200" indent="-457200" eaLnBrk="1" fontAlgn="auto" hangingPunct="1">
              <a:spcBef>
                <a:spcPts val="0"/>
              </a:spcBef>
              <a:spcAft>
                <a:spcPts val="0"/>
              </a:spcAft>
              <a:buFont typeface="Arial" panose="020B0604020202020204" pitchFamily="34" charset="0"/>
              <a:buChar char="•"/>
              <a:defRPr/>
            </a:pPr>
            <a:r>
              <a:rPr lang="en-US" sz="3200" baseline="0" dirty="0"/>
              <a:t>Premiums for Health &amp; Dental are split 60/40 (employer/employee).  </a:t>
            </a:r>
          </a:p>
          <a:p>
            <a:pPr marL="457200" indent="-457200" eaLnBrk="1" fontAlgn="auto" hangingPunct="1">
              <a:spcBef>
                <a:spcPts val="0"/>
              </a:spcBef>
              <a:spcAft>
                <a:spcPts val="0"/>
              </a:spcAft>
              <a:buFont typeface="Arial" panose="020B0604020202020204" pitchFamily="34" charset="0"/>
              <a:buChar char="•"/>
              <a:defRPr/>
            </a:pPr>
            <a:r>
              <a:rPr lang="en-US" sz="3200" baseline="0" dirty="0"/>
              <a:t>Enrollment may be waived with proof of alternate coverage.</a:t>
            </a:r>
          </a:p>
          <a:p>
            <a:pPr eaLnBrk="1" fontAlgn="auto" hangingPunct="1">
              <a:spcBef>
                <a:spcPts val="0"/>
              </a:spcBef>
              <a:spcAft>
                <a:spcPts val="0"/>
              </a:spcAft>
              <a:defRPr/>
            </a:pPr>
            <a:endParaRPr lang="en-US" sz="3200" dirty="0"/>
          </a:p>
          <a:p>
            <a:pPr eaLnBrk="1" fontAlgn="auto" hangingPunct="1">
              <a:spcBef>
                <a:spcPts val="0"/>
              </a:spcBef>
              <a:spcAft>
                <a:spcPts val="0"/>
              </a:spcAft>
              <a:defRPr/>
            </a:pPr>
            <a:r>
              <a:rPr lang="en-US" sz="3200" b="1" dirty="0">
                <a:latin typeface="Arial" pitchFamily="34" charset="0"/>
                <a:cs typeface="Arial" pitchFamily="34" charset="0"/>
              </a:rPr>
              <a:t>*Note – your benefit deductions will commence on your first full pay period. (</a:t>
            </a:r>
            <a:r>
              <a:rPr lang="en-US" sz="3200" b="1" dirty="0" err="1">
                <a:latin typeface="Arial" pitchFamily="34" charset="0"/>
                <a:cs typeface="Arial" pitchFamily="34" charset="0"/>
              </a:rPr>
              <a:t>ie</a:t>
            </a:r>
            <a:r>
              <a:rPr lang="en-US" sz="3200" b="1" dirty="0">
                <a:latin typeface="Arial" pitchFamily="34" charset="0"/>
                <a:cs typeface="Arial" pitchFamily="34" charset="0"/>
              </a:rPr>
              <a:t>. EE starts in a mid pay period (Friday)  – deductions will only commence on the next pay.)</a:t>
            </a:r>
          </a:p>
          <a:p>
            <a:pPr eaLnBrk="1" fontAlgn="auto" hangingPunct="1">
              <a:spcBef>
                <a:spcPts val="0"/>
              </a:spcBef>
              <a:spcAft>
                <a:spcPts val="0"/>
              </a:spcAft>
              <a:defRPr/>
            </a:pPr>
            <a:endParaRPr lang="en-US" sz="320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CORE: For more information on Benefits: https://www.cfmws-sbmfc.com/sites/intranet-cfmws/human-resources/SitePageModern/1856/benefits-homepage</a:t>
            </a:r>
          </a:p>
          <a:p>
            <a:pPr eaLnBrk="1" fontAlgn="auto" hangingPunct="1">
              <a:spcBef>
                <a:spcPts val="0"/>
              </a:spcBef>
              <a:spcAft>
                <a:spcPts val="0"/>
              </a:spcAft>
              <a:defRPr/>
            </a:pPr>
            <a:endParaRPr lang="en-US" sz="3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28</a:t>
            </a:fld>
            <a:endParaRPr lang="en-US"/>
          </a:p>
        </p:txBody>
      </p:sp>
    </p:spTree>
    <p:extLst>
      <p:ext uri="{BB962C8B-B14F-4D97-AF65-F5344CB8AC3E}">
        <p14:creationId xmlns:p14="http://schemas.microsoft.com/office/powerpoint/2010/main" val="4224906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IMPORTANT NOTICE:</a:t>
            </a:r>
            <a:r>
              <a:rPr lang="en-US" altLang="en-US" sz="1200" baseline="0" dirty="0">
                <a:latin typeface="Arial" panose="020B0604020202020204" pitchFamily="34" charset="0"/>
              </a:rPr>
              <a:t> </a:t>
            </a:r>
          </a:p>
          <a:p>
            <a:r>
              <a:rPr lang="en-US" altLang="en-US" sz="1200" baseline="0" dirty="0">
                <a:latin typeface="Arial" panose="020B0604020202020204" pitchFamily="34" charset="0"/>
              </a:rPr>
              <a:t>PLEASE LET EMPLOYEES KNOW THERE ARE CHANGES COMING TO THE BENEFITS PROGRAM EFFECTIVE JANUARY 1</a:t>
            </a:r>
            <a:r>
              <a:rPr lang="en-US" altLang="en-US" sz="1200" baseline="30000" dirty="0">
                <a:latin typeface="Arial" panose="020B0604020202020204" pitchFamily="34" charset="0"/>
              </a:rPr>
              <a:t>ST</a:t>
            </a:r>
            <a:r>
              <a:rPr lang="en-US" altLang="en-US" sz="1200" baseline="0" dirty="0">
                <a:latin typeface="Arial" panose="020B0604020202020204" pitchFamily="34" charset="0"/>
              </a:rPr>
              <a:t>, 2024. </a:t>
            </a:r>
            <a:r>
              <a:rPr lang="en-US" sz="1200" b="0" i="0" kern="1200" dirty="0">
                <a:solidFill>
                  <a:schemeClr val="tx1"/>
                </a:solidFill>
                <a:effectLst/>
                <a:latin typeface="+mn-lt"/>
                <a:ea typeface="+mn-ea"/>
                <a:cs typeface="+mn-cs"/>
              </a:rPr>
              <a:t>Please refer to your communications and briefings for the program change details.</a:t>
            </a:r>
            <a:endParaRPr lang="en-US" altLang="en-US" sz="1200" dirty="0">
              <a:latin typeface="Arial" panose="020B0604020202020204" pitchFamily="34" charset="0"/>
            </a:endParaRPr>
          </a:p>
          <a:p>
            <a:endParaRPr lang="en-US" altLang="en-US" sz="1200" dirty="0">
              <a:latin typeface="Arial" panose="020B0604020202020204" pitchFamily="34" charset="0"/>
            </a:endParaRPr>
          </a:p>
          <a:p>
            <a:r>
              <a:rPr lang="en-US" altLang="en-US" sz="1200" dirty="0">
                <a:latin typeface="Arial" panose="020B0604020202020204" pitchFamily="34" charset="0"/>
              </a:rPr>
              <a:t>Use </a:t>
            </a:r>
            <a:r>
              <a:rPr lang="en-US" altLang="en-US" sz="1200" i="1" dirty="0">
                <a:latin typeface="Arial" panose="020B0604020202020204" pitchFamily="34" charset="0"/>
              </a:rPr>
              <a:t>My Canada Life at Work </a:t>
            </a:r>
            <a:r>
              <a:rPr lang="en-US" altLang="en-US" sz="1200" dirty="0">
                <a:latin typeface="Arial" panose="020B0604020202020204" pitchFamily="34" charset="0"/>
              </a:rPr>
              <a:t>to: </a:t>
            </a:r>
          </a:p>
          <a:p>
            <a:r>
              <a:rPr lang="en-US" altLang="en-US" sz="1200" dirty="0">
                <a:latin typeface="Arial" panose="020B0604020202020204" pitchFamily="34" charset="0"/>
              </a:rPr>
              <a:t>Submit your claims online for expenses incurred in Canada – it’s fast and easy.</a:t>
            </a:r>
          </a:p>
          <a:p>
            <a:endParaRPr lang="en-US" altLang="en-US" sz="1200" dirty="0">
              <a:latin typeface="Arial" panose="020B0604020202020204" pitchFamily="34" charset="0"/>
            </a:endParaRPr>
          </a:p>
          <a:p>
            <a:r>
              <a:rPr lang="en-US" altLang="en-US" sz="1200" dirty="0">
                <a:latin typeface="Arial" panose="020B0604020202020204" pitchFamily="34" charset="0"/>
              </a:rPr>
              <a:t>Sign up for direct deposit claim payments—paid directly into your bank account.</a:t>
            </a:r>
          </a:p>
          <a:p>
            <a:endParaRPr lang="en-US" altLang="en-US" sz="1200" dirty="0">
              <a:latin typeface="Arial" panose="020B0604020202020204" pitchFamily="34" charset="0"/>
            </a:endParaRPr>
          </a:p>
          <a:p>
            <a:r>
              <a:rPr lang="en-US" altLang="en-US" sz="1200" dirty="0">
                <a:latin typeface="Arial" panose="020B0604020202020204" pitchFamily="34" charset="0"/>
              </a:rPr>
              <a:t>Access expanded coverage information quickly and easily.</a:t>
            </a:r>
          </a:p>
          <a:p>
            <a:endParaRPr lang="en-US" altLang="en-US" sz="1200" dirty="0">
              <a:latin typeface="Arial" panose="020B0604020202020204" pitchFamily="34" charset="0"/>
            </a:endParaRPr>
          </a:p>
          <a:p>
            <a:r>
              <a:rPr lang="en-US" altLang="en-US" sz="1200" dirty="0">
                <a:latin typeface="Arial" panose="020B0604020202020204" pitchFamily="34" charset="0"/>
              </a:rPr>
              <a:t>View and print your claim status and Explanation of Benefits for the past 24 months. The Explanation of Benefits statement can be used to coordinate benefits with other insurance carriers.</a:t>
            </a:r>
          </a:p>
          <a:p>
            <a:endParaRPr lang="en-US" altLang="en-US" sz="1200" dirty="0">
              <a:latin typeface="Arial" panose="020B0604020202020204" pitchFamily="34" charset="0"/>
            </a:endParaRPr>
          </a:p>
          <a:p>
            <a:r>
              <a:rPr lang="en-US" altLang="en-US" sz="1200" dirty="0">
                <a:latin typeface="Arial" panose="020B0604020202020204" pitchFamily="34" charset="0"/>
              </a:rPr>
              <a:t>Create and print a summary of your claim history by patient and/or benefit. These reports are approved for income tax purposes.</a:t>
            </a:r>
          </a:p>
          <a:p>
            <a:endParaRPr lang="en-US" altLang="en-US" sz="1200" dirty="0">
              <a:latin typeface="Arial" panose="020B0604020202020204" pitchFamily="34" charset="0"/>
            </a:endParaRPr>
          </a:p>
          <a:p>
            <a:r>
              <a:rPr lang="en-US" altLang="en-US" sz="1200" dirty="0">
                <a:latin typeface="Arial" panose="020B0604020202020204" pitchFamily="34" charset="0"/>
              </a:rPr>
              <a:t>Complete and print personalized claim forms. </a:t>
            </a:r>
          </a:p>
          <a:p>
            <a:endParaRPr lang="en-US" altLang="en-US" sz="1200" dirty="0">
              <a:latin typeface="Arial" panose="020B0604020202020204" pitchFamily="34" charset="0"/>
            </a:endParaRPr>
          </a:p>
          <a:p>
            <a:r>
              <a:rPr lang="en-US" altLang="en-US" sz="1200" dirty="0">
                <a:latin typeface="Arial" panose="020B0604020202020204" pitchFamily="34" charset="0"/>
              </a:rPr>
              <a:t>Access our </a:t>
            </a:r>
            <a:r>
              <a:rPr lang="en-US" altLang="en-US" sz="1200" i="1" dirty="0">
                <a:latin typeface="Arial" panose="020B0604020202020204" pitchFamily="34" charset="0"/>
              </a:rPr>
              <a:t>Health &amp; Wellness Site</a:t>
            </a:r>
            <a:r>
              <a:rPr lang="en-US" altLang="en-US" sz="1200" dirty="0">
                <a:latin typeface="Arial" panose="020B0604020202020204" pitchFamily="34" charset="0"/>
              </a:rPr>
              <a:t> for topics that are important to you.</a:t>
            </a:r>
          </a:p>
          <a:p>
            <a:endParaRPr lang="en-US" altLang="en-US" sz="1200" dirty="0">
              <a:latin typeface="Arial" panose="020B0604020202020204" pitchFamily="34" charset="0"/>
            </a:endParaRPr>
          </a:p>
          <a:p>
            <a:r>
              <a:rPr lang="en-US" altLang="en-US" sz="1200" dirty="0">
                <a:latin typeface="Arial" panose="020B0604020202020204" pitchFamily="34" charset="0"/>
              </a:rPr>
              <a:t>Look up common group insurance terms and frequently asked questions</a:t>
            </a:r>
          </a:p>
          <a:p>
            <a:endParaRPr lang="en-US" altLang="en-US" sz="1200" dirty="0">
              <a:latin typeface="Arial" panose="020B0604020202020204" pitchFamily="34" charset="0"/>
              <a:cs typeface="Arial" panose="020B0604020202020204" pitchFamily="34" charset="0"/>
            </a:endParaRPr>
          </a:p>
          <a:p>
            <a:r>
              <a:rPr lang="en-US" altLang="en-US" sz="1200" i="1" u="sng" dirty="0">
                <a:latin typeface="Arial" panose="020B0604020202020204" pitchFamily="34" charset="0"/>
                <a:cs typeface="Arial" panose="020B0604020202020204" pitchFamily="34" charset="0"/>
              </a:rPr>
              <a:t>Note to presenter</a:t>
            </a:r>
            <a:r>
              <a:rPr lang="en-US" altLang="en-US" sz="1200" i="1" dirty="0">
                <a:latin typeface="Arial" panose="020B0604020202020204" pitchFamily="34" charset="0"/>
                <a:cs typeface="Arial" panose="020B0604020202020204" pitchFamily="34" charset="0"/>
              </a:rPr>
              <a:t>: refer to the Benefits booklet</a:t>
            </a:r>
          </a:p>
        </p:txBody>
      </p:sp>
      <p:sp>
        <p:nvSpPr>
          <p:cNvPr id="4" name="Slide Number Placeholder 3"/>
          <p:cNvSpPr>
            <a:spLocks noGrp="1"/>
          </p:cNvSpPr>
          <p:nvPr>
            <p:ph type="sldNum" sz="quarter" idx="10"/>
          </p:nvPr>
        </p:nvSpPr>
        <p:spPr/>
        <p:txBody>
          <a:bodyPr/>
          <a:lstStyle/>
          <a:p>
            <a:fld id="{B924AFA1-F5D3-4A47-AC31-E26E79B50DC5}" type="slidenum">
              <a:rPr lang="en-US" smtClean="0"/>
              <a:t>29</a:t>
            </a:fld>
            <a:endParaRPr lang="en-US"/>
          </a:p>
        </p:txBody>
      </p:sp>
    </p:spTree>
    <p:extLst>
      <p:ext uri="{BB962C8B-B14F-4D97-AF65-F5344CB8AC3E}">
        <p14:creationId xmlns:p14="http://schemas.microsoft.com/office/powerpoint/2010/main" val="144184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Arial" panose="020B0604020202020204" pitchFamily="34" charset="0"/>
              </a:rPr>
              <a:t>https://www.cafconnection.ca/National/Programs-Services/CFOne.aspx</a:t>
            </a:r>
          </a:p>
          <a:p>
            <a:endParaRPr lang="en-US" altLang="en-US" i="1" dirty="0">
              <a:latin typeface="Arial" panose="020B0604020202020204" pitchFamily="34" charset="0"/>
            </a:endParaRPr>
          </a:p>
          <a:p>
            <a:r>
              <a:rPr lang="en-US" altLang="en-US" i="0" dirty="0">
                <a:latin typeface="Arial" panose="020B0604020202020204" pitchFamily="34" charset="0"/>
              </a:rPr>
              <a:t>You will need your PRI number to get set up, you can get this from HR once you have been entered into the system.</a:t>
            </a:r>
          </a:p>
        </p:txBody>
      </p:sp>
      <p:sp>
        <p:nvSpPr>
          <p:cNvPr id="4" name="Slide Number Placeholder 3"/>
          <p:cNvSpPr>
            <a:spLocks noGrp="1"/>
          </p:cNvSpPr>
          <p:nvPr>
            <p:ph type="sldNum" sz="quarter" idx="10"/>
          </p:nvPr>
        </p:nvSpPr>
        <p:spPr/>
        <p:txBody>
          <a:bodyPr/>
          <a:lstStyle/>
          <a:p>
            <a:fld id="{B924AFA1-F5D3-4A47-AC31-E26E79B50DC5}" type="slidenum">
              <a:rPr lang="en-US" smtClean="0"/>
              <a:t>30</a:t>
            </a:fld>
            <a:endParaRPr lang="en-US"/>
          </a:p>
        </p:txBody>
      </p:sp>
    </p:spTree>
    <p:extLst>
      <p:ext uri="{BB962C8B-B14F-4D97-AF65-F5344CB8AC3E}">
        <p14:creationId xmlns:p14="http://schemas.microsoft.com/office/powerpoint/2010/main" val="71291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visit: https://cfmws.ca/about-us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r>
              <a:rPr lang="en-US" sz="1200" b="1" i="0" kern="1200" dirty="0">
                <a:solidFill>
                  <a:schemeClr val="tx1"/>
                </a:solidFill>
                <a:effectLst/>
                <a:latin typeface="+mn-lt"/>
                <a:ea typeface="+mn-ea"/>
                <a:cs typeface="+mn-cs"/>
              </a:rPr>
              <a:t>Our Vision </a:t>
            </a:r>
          </a:p>
          <a:p>
            <a:r>
              <a:rPr lang="en-US" sz="1200" b="0" i="0" kern="1200" dirty="0">
                <a:solidFill>
                  <a:schemeClr val="tx1"/>
                </a:solidFill>
                <a:effectLst/>
                <a:latin typeface="+mn-lt"/>
                <a:ea typeface="+mn-ea"/>
                <a:cs typeface="+mn-cs"/>
              </a:rPr>
              <a:t>Improving lives at home and around the world.  </a:t>
            </a:r>
          </a:p>
          <a:p>
            <a:r>
              <a:rPr lang="en-US" sz="1200" b="0" i="0" kern="1200" dirty="0">
                <a:solidFill>
                  <a:schemeClr val="tx1"/>
                </a:solidFill>
                <a:effectLst/>
                <a:latin typeface="+mn-lt"/>
                <a:ea typeface="+mn-ea"/>
                <a:cs typeface="+mn-cs"/>
              </a:rPr>
              <a:t>Mentally</a:t>
            </a:r>
          </a:p>
          <a:p>
            <a:r>
              <a:rPr lang="en-US" sz="1200" b="0" i="0" kern="1200" dirty="0">
                <a:solidFill>
                  <a:schemeClr val="tx1"/>
                </a:solidFill>
                <a:effectLst/>
                <a:latin typeface="+mn-lt"/>
                <a:ea typeface="+mn-ea"/>
                <a:cs typeface="+mn-cs"/>
              </a:rPr>
              <a:t>Socially</a:t>
            </a:r>
          </a:p>
          <a:p>
            <a:r>
              <a:rPr lang="en-US" sz="1200" b="0" i="0" kern="1200" dirty="0">
                <a:solidFill>
                  <a:schemeClr val="tx1"/>
                </a:solidFill>
                <a:effectLst/>
                <a:latin typeface="+mn-lt"/>
                <a:ea typeface="+mn-ea"/>
                <a:cs typeface="+mn-cs"/>
              </a:rPr>
              <a:t>Physically</a:t>
            </a:r>
          </a:p>
          <a:p>
            <a:r>
              <a:rPr lang="en-US" sz="1200" b="0" i="0" kern="1200" dirty="0">
                <a:solidFill>
                  <a:schemeClr val="tx1"/>
                </a:solidFill>
                <a:effectLst/>
                <a:latin typeface="+mn-lt"/>
                <a:ea typeface="+mn-ea"/>
                <a:cs typeface="+mn-cs"/>
              </a:rPr>
              <a:t>Financially</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Our Mission </a:t>
            </a:r>
          </a:p>
          <a:p>
            <a:r>
              <a:rPr lang="en-US" sz="1200" b="0" i="0" kern="1200" dirty="0">
                <a:solidFill>
                  <a:schemeClr val="tx1"/>
                </a:solidFill>
                <a:effectLst/>
                <a:latin typeface="+mn-lt"/>
                <a:ea typeface="+mn-ea"/>
                <a:cs typeface="+mn-cs"/>
              </a:rPr>
              <a:t>We make our members stronger. </a:t>
            </a:r>
          </a:p>
          <a:p>
            <a:r>
              <a:rPr lang="en-US" sz="1200" b="0" i="0" kern="1200" dirty="0">
                <a:solidFill>
                  <a:schemeClr val="tx1"/>
                </a:solidFill>
                <a:effectLst/>
                <a:latin typeface="+mn-lt"/>
                <a:ea typeface="+mn-ea"/>
                <a:cs typeface="+mn-cs"/>
              </a:rPr>
              <a:t>Healthier People </a:t>
            </a:r>
          </a:p>
          <a:p>
            <a:r>
              <a:rPr lang="en-US" sz="1200" b="0" i="0" kern="1200" dirty="0">
                <a:solidFill>
                  <a:schemeClr val="tx1"/>
                </a:solidFill>
                <a:effectLst/>
                <a:latin typeface="+mn-lt"/>
                <a:ea typeface="+mn-ea"/>
                <a:cs typeface="+mn-cs"/>
              </a:rPr>
              <a:t>Stronger Communities </a:t>
            </a:r>
          </a:p>
          <a:p>
            <a:r>
              <a:rPr lang="en-US" sz="1200" b="0" i="0" kern="1200" dirty="0">
                <a:solidFill>
                  <a:schemeClr val="tx1"/>
                </a:solidFill>
                <a:effectLst/>
                <a:latin typeface="+mn-lt"/>
                <a:ea typeface="+mn-ea"/>
                <a:cs typeface="+mn-cs"/>
              </a:rPr>
              <a:t>Better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latin typeface="Arial" panose="020B0604020202020204" pitchFamily="34" charset="0"/>
            </a:endParaRP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Our values: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We put our people first – we </a:t>
            </a:r>
            <a:r>
              <a:rPr lang="en-US" sz="1200" b="1" i="0" kern="1200" dirty="0">
                <a:solidFill>
                  <a:schemeClr val="tx1"/>
                </a:solidFill>
                <a:effectLst/>
                <a:latin typeface="+mn-lt"/>
                <a:ea typeface="+mn-ea"/>
                <a:cs typeface="+mn-cs"/>
              </a:rPr>
              <a:t>CARE</a:t>
            </a:r>
            <a:r>
              <a:rPr lang="en-US" sz="1200" b="0" i="0" kern="1200" dirty="0">
                <a:solidFill>
                  <a:schemeClr val="tx1"/>
                </a:solidFill>
                <a:effectLst/>
                <a:latin typeface="+mn-lt"/>
                <a:ea typeface="+mn-ea"/>
                <a:cs typeface="+mn-cs"/>
              </a:rPr>
              <a:t> for our members, our community and one another.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We act with </a:t>
            </a:r>
            <a:r>
              <a:rPr lang="en-US" sz="1200" b="1" i="0" kern="1200" dirty="0">
                <a:solidFill>
                  <a:schemeClr val="tx1"/>
                </a:solidFill>
                <a:effectLst/>
                <a:latin typeface="+mn-lt"/>
                <a:ea typeface="+mn-ea"/>
                <a:cs typeface="+mn-cs"/>
              </a:rPr>
              <a:t>INTEGRITY</a:t>
            </a:r>
            <a:r>
              <a:rPr lang="en-US" sz="1200" b="0" i="0" kern="1200" dirty="0">
                <a:solidFill>
                  <a:schemeClr val="tx1"/>
                </a:solidFill>
                <a:effectLst/>
                <a:latin typeface="+mn-lt"/>
                <a:ea typeface="+mn-ea"/>
                <a:cs typeface="+mn-cs"/>
              </a:rPr>
              <a:t> and strive to do the right thing. We say what we mean and do what we say.</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We are one </a:t>
            </a:r>
            <a:r>
              <a:rPr lang="en-US" sz="1200" b="1" i="0" kern="1200" dirty="0">
                <a:solidFill>
                  <a:schemeClr val="tx1"/>
                </a:solidFill>
                <a:effectLst/>
                <a:latin typeface="+mn-lt"/>
                <a:ea typeface="+mn-ea"/>
                <a:cs typeface="+mn-cs"/>
              </a:rPr>
              <a:t>TEAM</a:t>
            </a:r>
            <a:r>
              <a:rPr lang="en-US" sz="1200" b="0" i="0" kern="1200" dirty="0">
                <a:solidFill>
                  <a:schemeClr val="tx1"/>
                </a:solidFill>
                <a:effectLst/>
                <a:latin typeface="+mn-lt"/>
                <a:ea typeface="+mn-ea"/>
                <a:cs typeface="+mn-cs"/>
              </a:rPr>
              <a:t> – we have each other’s back and get it done together for our members.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We constantly look for new ideas and find </a:t>
            </a:r>
            <a:r>
              <a:rPr lang="en-US" sz="1200" b="1" i="0" kern="1200" dirty="0">
                <a:solidFill>
                  <a:schemeClr val="tx1"/>
                </a:solidFill>
                <a:effectLst/>
                <a:latin typeface="+mn-lt"/>
                <a:ea typeface="+mn-ea"/>
                <a:cs typeface="+mn-cs"/>
              </a:rPr>
              <a:t>CREATIVE</a:t>
            </a:r>
            <a:r>
              <a:rPr lang="en-US" sz="1200" b="0" i="0" kern="1200" dirty="0">
                <a:solidFill>
                  <a:schemeClr val="tx1"/>
                </a:solidFill>
                <a:effectLst/>
                <a:latin typeface="+mn-lt"/>
                <a:ea typeface="+mn-ea"/>
                <a:cs typeface="+mn-cs"/>
              </a:rPr>
              <a:t> ways to provide our members with the best possible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Our Values (cafconnection.ca)</a:t>
            </a:r>
            <a:endParaRPr lang="en-CA"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4</a:t>
            </a:fld>
            <a:endParaRPr lang="en-US"/>
          </a:p>
        </p:txBody>
      </p:sp>
    </p:spTree>
    <p:extLst>
      <p:ext uri="{BB962C8B-B14F-4D97-AF65-F5344CB8AC3E}">
        <p14:creationId xmlns:p14="http://schemas.microsoft.com/office/powerpoint/2010/main" val="3741775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We want to thank you for taking part in this orientation session.  We know that this is a lot of information to absorb in such a short period of time. </a:t>
            </a:r>
          </a:p>
          <a:p>
            <a:r>
              <a:rPr lang="en-US" altLang="en-US" dirty="0">
                <a:solidFill>
                  <a:srgbClr val="FF0000"/>
                </a:solidFill>
                <a:latin typeface="Arial" panose="020B0604020202020204" pitchFamily="34" charset="0"/>
              </a:rPr>
              <a:t>Please</a:t>
            </a:r>
            <a:r>
              <a:rPr lang="en-US" altLang="en-US" baseline="0" dirty="0">
                <a:solidFill>
                  <a:srgbClr val="FF0000"/>
                </a:solidFill>
                <a:latin typeface="Arial" panose="020B0604020202020204" pitchFamily="34" charset="0"/>
              </a:rPr>
              <a:t> take the time to review the resources found within the presentation. </a:t>
            </a:r>
          </a:p>
          <a:p>
            <a:endParaRPr lang="en-US" altLang="en-US" baseline="0"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To help you settle</a:t>
            </a:r>
            <a:r>
              <a:rPr lang="en-US" altLang="en-US" baseline="0" dirty="0">
                <a:solidFill>
                  <a:srgbClr val="FF0000"/>
                </a:solidFill>
                <a:latin typeface="Arial" panose="020B0604020202020204" pitchFamily="34" charset="0"/>
              </a:rPr>
              <a:t> in, it is worth your while to </a:t>
            </a:r>
            <a:r>
              <a:rPr lang="en-US" altLang="en-US" dirty="0">
                <a:solidFill>
                  <a:srgbClr val="FF0000"/>
                </a:solidFill>
                <a:latin typeface="Arial" panose="020B0604020202020204" pitchFamily="34" charset="0"/>
              </a:rPr>
              <a:t>take some time to review the resources found within the presentation.</a:t>
            </a:r>
            <a:r>
              <a:rPr lang="en-US" altLang="en-US" baseline="0" dirty="0">
                <a:solidFill>
                  <a:srgbClr val="FF0000"/>
                </a:solidFill>
                <a:latin typeface="Arial" panose="020B0604020202020204" pitchFamily="34" charset="0"/>
              </a:rPr>
              <a:t> A</a:t>
            </a:r>
            <a:r>
              <a:rPr lang="en-US" altLang="en-US" dirty="0">
                <a:solidFill>
                  <a:srgbClr val="FF0000"/>
                </a:solidFill>
                <a:latin typeface="Arial" panose="020B0604020202020204" pitchFamily="34" charset="0"/>
              </a:rPr>
              <a:t>ll this information and more can be found on CORE our intranet.</a:t>
            </a:r>
          </a:p>
          <a:p>
            <a:endParaRPr lang="en-US" altLang="en-US" dirty="0">
              <a:latin typeface="Arial" panose="020B0604020202020204" pitchFamily="34" charset="0"/>
            </a:endParaRPr>
          </a:p>
          <a:p>
            <a:r>
              <a:rPr lang="en-US" altLang="en-US" dirty="0">
                <a:latin typeface="Arial" panose="020B0604020202020204" pitchFamily="34" charset="0"/>
              </a:rPr>
              <a:t>If you</a:t>
            </a:r>
            <a:r>
              <a:rPr lang="en-US" altLang="en-US" baseline="0" dirty="0">
                <a:latin typeface="Arial" panose="020B0604020202020204" pitchFamily="34" charset="0"/>
              </a:rPr>
              <a:t> have any questions, d</a:t>
            </a:r>
            <a:r>
              <a:rPr lang="en-US" altLang="en-US" dirty="0">
                <a:latin typeface="Arial" panose="020B0604020202020204" pitchFamily="34" charset="0"/>
              </a:rPr>
              <a:t>on’t be shy!!  We have all been newcomers at one point and are here to support you.  </a:t>
            </a:r>
          </a:p>
        </p:txBody>
      </p:sp>
      <p:sp>
        <p:nvSpPr>
          <p:cNvPr id="4" name="Slide Number Placeholder 3"/>
          <p:cNvSpPr>
            <a:spLocks noGrp="1"/>
          </p:cNvSpPr>
          <p:nvPr>
            <p:ph type="sldNum" sz="quarter" idx="10"/>
          </p:nvPr>
        </p:nvSpPr>
        <p:spPr/>
        <p:txBody>
          <a:bodyPr/>
          <a:lstStyle/>
          <a:p>
            <a:fld id="{B924AFA1-F5D3-4A47-AC31-E26E79B50DC5}" type="slidenum">
              <a:rPr lang="en-US" smtClean="0"/>
              <a:t>31</a:t>
            </a:fld>
            <a:endParaRPr lang="en-US"/>
          </a:p>
        </p:txBody>
      </p:sp>
    </p:spTree>
    <p:extLst>
      <p:ext uri="{BB962C8B-B14F-4D97-AF65-F5344CB8AC3E}">
        <p14:creationId xmlns:p14="http://schemas.microsoft.com/office/powerpoint/2010/main" val="216664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0" dirty="0">
                <a:latin typeface="Arial" panose="020B0604020202020204" pitchFamily="34" charset="0"/>
              </a:rPr>
              <a:t>We have 34 locations</a:t>
            </a:r>
            <a:r>
              <a:rPr lang="en-US" altLang="en-US" b="1" i="0" baseline="0" dirty="0">
                <a:latin typeface="Arial" panose="020B0604020202020204" pitchFamily="34" charset="0"/>
              </a:rPr>
              <a:t> at bases, wings and units in Canada, 9 in the United States, 6 in Europe, plus deployed operation locations</a:t>
            </a:r>
          </a:p>
          <a:p>
            <a:endParaRPr lang="en-US" altLang="en-US" i="1" dirty="0">
              <a:latin typeface="Arial" panose="020B0604020202020204" pitchFamily="34" charset="0"/>
            </a:endParaRPr>
          </a:p>
          <a:p>
            <a:r>
              <a:rPr lang="en-US" altLang="en-US" i="1" dirty="0">
                <a:latin typeface="Arial" panose="020B0604020202020204" pitchFamily="34" charset="0"/>
              </a:rPr>
              <a:t>For more information on our locations: </a:t>
            </a:r>
            <a:r>
              <a:rPr lang="en-US" dirty="0">
                <a:hlinkClick r:id="rId3"/>
              </a:rPr>
              <a:t>CFMWS Careers | CFMWS</a:t>
            </a:r>
            <a:endParaRPr lang="en-US" altLang="en-US" i="1" dirty="0">
              <a:latin typeface="Arial" panose="020B0604020202020204" pitchFamily="34" charset="0"/>
            </a:endParaRPr>
          </a:p>
          <a:p>
            <a:r>
              <a:rPr lang="en-US" altLang="en-US" i="1" dirty="0">
                <a:latin typeface="Arial" panose="020B0604020202020204" pitchFamily="34" charset="0"/>
              </a:rPr>
              <a:t>Four Operating Divisions</a:t>
            </a:r>
          </a:p>
          <a:p>
            <a:r>
              <a:rPr lang="en-US" altLang="en-US" b="1" i="0" dirty="0">
                <a:latin typeface="Arial" panose="020B0604020202020204" pitchFamily="34" charset="0"/>
              </a:rPr>
              <a:t>Personnel</a:t>
            </a:r>
            <a:r>
              <a:rPr lang="en-US" altLang="en-US" b="1" i="0" baseline="0" dirty="0">
                <a:latin typeface="Arial" panose="020B0604020202020204" pitchFamily="34" charset="0"/>
              </a:rPr>
              <a:t> Support Programs </a:t>
            </a:r>
            <a:r>
              <a:rPr lang="en-US" altLang="en-US" i="0" baseline="0" dirty="0">
                <a:latin typeface="Arial" panose="020B0604020202020204" pitchFamily="34" charset="0"/>
              </a:rPr>
              <a:t>– building a strong and healthy military community: Fitness, Sports, Health Promotion, Recreation, Messes and more.</a:t>
            </a:r>
          </a:p>
          <a:p>
            <a:r>
              <a:rPr lang="en-US" altLang="en-US" b="1" i="0" baseline="0" dirty="0">
                <a:latin typeface="Arial" panose="020B0604020202020204" pitchFamily="34" charset="0"/>
              </a:rPr>
              <a:t>CANEX</a:t>
            </a:r>
            <a:r>
              <a:rPr lang="en-US" altLang="en-US" i="0" baseline="0" dirty="0">
                <a:latin typeface="Arial" panose="020B0604020202020204" pitchFamily="34" charset="0"/>
              </a:rPr>
              <a:t> – Canada’s Military Store. Unique products and services exclusive to the CAF Community with stores on Bases/Wings across Canada, and online at CANEX.ca.</a:t>
            </a:r>
          </a:p>
          <a:p>
            <a:r>
              <a:rPr lang="en-US" altLang="en-US" b="1" i="0" dirty="0">
                <a:latin typeface="Arial" panose="020B0604020202020204" pitchFamily="34" charset="0"/>
              </a:rPr>
              <a:t>SISIP Financial</a:t>
            </a:r>
            <a:r>
              <a:rPr lang="en-US" altLang="en-US" b="1" i="0" baseline="0" dirty="0">
                <a:latin typeface="Arial" panose="020B0604020202020204" pitchFamily="34" charset="0"/>
              </a:rPr>
              <a:t> </a:t>
            </a:r>
            <a:r>
              <a:rPr lang="en-US" altLang="en-US" i="0" baseline="0" dirty="0">
                <a:latin typeface="Arial" panose="020B0604020202020204" pitchFamily="34" charset="0"/>
              </a:rPr>
              <a:t>– CAF Community members trust SISIP Financial for expert advice on pensions, investing, insurance, spending, borrowing and more.</a:t>
            </a:r>
          </a:p>
          <a:p>
            <a:r>
              <a:rPr lang="en-US" altLang="en-US" b="1" i="0" baseline="0" dirty="0">
                <a:latin typeface="Arial" panose="020B0604020202020204" pitchFamily="34" charset="0"/>
              </a:rPr>
              <a:t>Military Family Services </a:t>
            </a:r>
            <a:r>
              <a:rPr lang="en-US" altLang="en-US" i="0" baseline="0" dirty="0">
                <a:latin typeface="Arial" panose="020B0604020202020204" pitchFamily="34" charset="0"/>
              </a:rPr>
              <a:t>– Family support for employment, parenting, health, education and more.  Online or at a local Military Family Resource Centre.</a:t>
            </a:r>
          </a:p>
          <a:p>
            <a:endParaRPr lang="en-US" altLang="en-US" i="0" baseline="0" dirty="0">
              <a:latin typeface="Arial" panose="020B0604020202020204" pitchFamily="34" charset="0"/>
            </a:endParaRPr>
          </a:p>
          <a:p>
            <a:r>
              <a:rPr lang="en-US" altLang="en-US" i="1" baseline="0" dirty="0">
                <a:latin typeface="Arial" panose="020B0604020202020204" pitchFamily="34" charset="0"/>
              </a:rPr>
              <a:t>Support Divisions</a:t>
            </a:r>
          </a:p>
          <a:p>
            <a:r>
              <a:rPr lang="en-US" altLang="en-US" b="1" i="0" baseline="0" dirty="0">
                <a:latin typeface="Arial" panose="020B0604020202020204" pitchFamily="34" charset="0"/>
              </a:rPr>
              <a:t>Finance </a:t>
            </a:r>
            <a:r>
              <a:rPr lang="en-US" altLang="en-US" i="0" baseline="0" dirty="0">
                <a:latin typeface="Arial" panose="020B0604020202020204" pitchFamily="34" charset="0"/>
              </a:rPr>
              <a:t>– provides banking, accounting and financial management services to over 1400 entities, programs and activities.</a:t>
            </a:r>
          </a:p>
          <a:p>
            <a:r>
              <a:rPr lang="en-US" altLang="en-US" b="1" i="0" baseline="0" dirty="0">
                <a:latin typeface="Arial" panose="020B0604020202020204" pitchFamily="34" charset="0"/>
              </a:rPr>
              <a:t>Human Resources (HR)– </a:t>
            </a:r>
            <a:r>
              <a:rPr lang="en-US" altLang="en-US" i="0" baseline="0" dirty="0">
                <a:latin typeface="Arial" panose="020B0604020202020204" pitchFamily="34" charset="0"/>
              </a:rPr>
              <a:t>an innovative, resourceful, and passionate support division that works towards the betterment of the organization collectively.</a:t>
            </a:r>
          </a:p>
          <a:p>
            <a:r>
              <a:rPr lang="en-US" altLang="en-US" b="1" i="0" baseline="0" dirty="0">
                <a:latin typeface="Arial" panose="020B0604020202020204" pitchFamily="34" charset="0"/>
              </a:rPr>
              <a:t>Information Services (IS) </a:t>
            </a:r>
            <a:r>
              <a:rPr lang="en-US" altLang="en-US" i="0" baseline="0" dirty="0">
                <a:latin typeface="Arial" panose="020B0604020202020204" pitchFamily="34" charset="0"/>
              </a:rPr>
              <a:t>– A complete range of information management and information technology (IM/IT) services supporting CFMWS programs and services.</a:t>
            </a:r>
          </a:p>
          <a:p>
            <a:r>
              <a:rPr lang="en-US" altLang="en-US" b="1" i="0" baseline="0" dirty="0">
                <a:latin typeface="Arial" panose="020B0604020202020204" pitchFamily="34" charset="0"/>
              </a:rPr>
              <a:t>Corporate Services </a:t>
            </a:r>
            <a:r>
              <a:rPr lang="en-US" altLang="en-US" i="0" baseline="0" dirty="0">
                <a:latin typeface="Arial" panose="020B0604020202020204" pitchFamily="34" charset="0"/>
              </a:rPr>
              <a:t>– Responsible for HQ administration, Travel Services, Environmental Compliance, Procurement and Contracting, Privacy and Access to Information, as well as NPP Real Property.</a:t>
            </a:r>
          </a:p>
          <a:p>
            <a:r>
              <a:rPr lang="en-US" altLang="en-US" b="1" i="0" baseline="0" dirty="0">
                <a:latin typeface="Arial" panose="020B0604020202020204" pitchFamily="34" charset="0"/>
              </a:rPr>
              <a:t>Marketing and  Communications </a:t>
            </a:r>
            <a:r>
              <a:rPr lang="en-US" altLang="en-US" b="0" i="0" baseline="0" dirty="0">
                <a:latin typeface="Arial" panose="020B0604020202020204" pitchFamily="34" charset="0"/>
              </a:rPr>
              <a:t>- </a:t>
            </a:r>
            <a:r>
              <a:rPr lang="en-US" sz="1200" b="0" i="0" kern="1200" dirty="0">
                <a:solidFill>
                  <a:schemeClr val="tx1"/>
                </a:solidFill>
                <a:effectLst/>
                <a:latin typeface="+mn-lt"/>
                <a:ea typeface="+mn-ea"/>
                <a:cs typeface="+mn-cs"/>
              </a:rPr>
              <a:t>Responsible for Corporate Communications, Translation Services, Member and Employee Communications, Support Our Troops’ Communications, Media Relations, CFOne Membership, and the Member Customer Service Centre.</a:t>
            </a:r>
            <a:endParaRPr lang="en-US" altLang="en-US" b="1" i="0" baseline="0" dirty="0">
              <a:latin typeface="Arial" panose="020B0604020202020204" pitchFamily="34" charset="0"/>
            </a:endParaRPr>
          </a:p>
          <a:p>
            <a:endParaRPr lang="en-US" altLang="en-US" i="1" dirty="0">
              <a:latin typeface="Arial" panose="020B0604020202020204" pitchFamily="34" charset="0"/>
            </a:endParaRPr>
          </a:p>
          <a:p>
            <a:r>
              <a:rPr lang="en-US" altLang="en-US" i="1" dirty="0">
                <a:latin typeface="Arial" panose="020B0604020202020204" pitchFamily="34" charset="0"/>
              </a:rPr>
              <a:t>For more information on our team: </a:t>
            </a:r>
            <a:r>
              <a:rPr lang="en-US" dirty="0">
                <a:hlinkClick r:id="rId4"/>
              </a:rPr>
              <a:t>Canadian Forces Morale and Welfare Services (CFMWS) | About Us | CFMWS</a:t>
            </a:r>
            <a:endParaRPr lang="en-US" altLang="en-US" i="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5</a:t>
            </a:fld>
            <a:endParaRPr lang="en-US"/>
          </a:p>
        </p:txBody>
      </p:sp>
    </p:spTree>
    <p:extLst>
      <p:ext uri="{BB962C8B-B14F-4D97-AF65-F5344CB8AC3E}">
        <p14:creationId xmlns:p14="http://schemas.microsoft.com/office/powerpoint/2010/main" val="46018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For more</a:t>
            </a:r>
            <a:r>
              <a:rPr lang="en-US" altLang="en-US" b="1" baseline="0" dirty="0">
                <a:latin typeface="Arial" panose="020B0604020202020204" pitchFamily="34" charset="0"/>
              </a:rPr>
              <a:t> information: https://www.cfmws-sbmfc.com/sites/intranet-cfmws/human-resources/SitePageModern/1963/shared-competencies</a:t>
            </a:r>
          </a:p>
          <a:p>
            <a:r>
              <a:rPr lang="en-US" altLang="en-US" dirty="0">
                <a:latin typeface="Arial" panose="020B0604020202020204" pitchFamily="34" charset="0"/>
              </a:rPr>
              <a:t> </a:t>
            </a:r>
          </a:p>
          <a:p>
            <a:r>
              <a:rPr lang="en-US" sz="1200" b="0" i="0" kern="1200" dirty="0">
                <a:solidFill>
                  <a:schemeClr val="tx1"/>
                </a:solidFill>
                <a:effectLst/>
                <a:latin typeface="+mn-lt"/>
                <a:ea typeface="+mn-ea"/>
                <a:cs typeface="+mn-cs"/>
              </a:rPr>
              <a:t>The shared competencies apply to all employees at all levels irrespective of their division. The shared competency model forms the foundation for every aspect of talent management at CFMWS – Talent Acquisition, Talent Development and Talent Performance. The behaviors under the competencies represent the requirements for all employees and they are used to recruit, evaluate performance and guide learning &amp; development planning. The behaviors are progressive based on the complexity and scope of each level and they reflect the progression from one level to the next. Employees are expected to have acquired the behaviors of the previous levels.</a:t>
            </a:r>
          </a:p>
          <a:p>
            <a:endParaRPr lang="en-US" altLang="en-US" sz="1200" b="0" i="0" kern="1200" dirty="0">
              <a:solidFill>
                <a:schemeClr val="tx1"/>
              </a:solidFill>
              <a:effectLst/>
              <a:latin typeface="+mn-lt"/>
              <a:ea typeface="+mn-ea"/>
              <a:cs typeface="+mn-cs"/>
            </a:endParaRPr>
          </a:p>
          <a:p>
            <a:pPr marL="0" marR="0" algn="l">
              <a:lnSpc>
                <a:spcPct val="115000"/>
              </a:lnSpc>
              <a:spcBef>
                <a:spcPts val="0"/>
              </a:spcBef>
              <a:spcAft>
                <a:spcPts val="0"/>
              </a:spcAft>
            </a:pPr>
            <a:r>
              <a:rPr lang="en-CA" sz="1600" b="0" dirty="0">
                <a:effectLst/>
                <a:latin typeface="Calibri" panose="020F0502020204030204" pitchFamily="34" charset="0"/>
                <a:ea typeface="Calibri" panose="020F0502020204030204" pitchFamily="34" charset="0"/>
                <a:cs typeface="Times New Roman" panose="02020603050405020304" pitchFamily="18" charset="0"/>
              </a:rPr>
              <a:t>Our Shared Competencies have 2 key points: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a:lnSpc>
                <a:spcPct val="115000"/>
              </a:lnSpc>
              <a:spcBef>
                <a:spcPts val="0"/>
              </a:spcBef>
              <a:spcAft>
                <a:spcPts val="0"/>
              </a:spcAft>
              <a:buFont typeface="+mj-lt"/>
              <a:buAutoNum type="arabicPeriod"/>
            </a:pPr>
            <a:r>
              <a:rPr lang="en-CA" sz="1600" b="0" dirty="0">
                <a:effectLst/>
                <a:latin typeface="Calibri" panose="020F0502020204030204" pitchFamily="34" charset="0"/>
                <a:ea typeface="Calibri" panose="020F0502020204030204" pitchFamily="34" charset="0"/>
                <a:cs typeface="Times New Roman" panose="02020603050405020304" pitchFamily="18" charset="0"/>
              </a:rPr>
              <a:t>What it means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a:lnSpc>
                <a:spcPct val="115000"/>
              </a:lnSpc>
              <a:spcBef>
                <a:spcPts val="0"/>
              </a:spcBef>
              <a:spcAft>
                <a:spcPts val="0"/>
              </a:spcAft>
              <a:buFont typeface="+mj-lt"/>
              <a:buAutoNum type="arabicPeriod"/>
            </a:pPr>
            <a:r>
              <a:rPr lang="en-CA" sz="1600" b="0" dirty="0">
                <a:effectLst/>
                <a:latin typeface="Calibri" panose="020F0502020204030204" pitchFamily="34" charset="0"/>
                <a:ea typeface="Calibri" panose="020F0502020204030204" pitchFamily="34" charset="0"/>
                <a:cs typeface="Times New Roman" panose="02020603050405020304" pitchFamily="18" charset="0"/>
              </a:rPr>
              <a:t>Why it’s important</a:t>
            </a:r>
          </a:p>
          <a:p>
            <a:pPr marL="342900" marR="0" indent="-342900" algn="l">
              <a:lnSpc>
                <a:spcPct val="115000"/>
              </a:lnSpc>
              <a:spcBef>
                <a:spcPts val="0"/>
              </a:spcBef>
              <a:spcAft>
                <a:spcPts val="0"/>
              </a:spcAft>
              <a:buFont typeface="+mj-lt"/>
              <a:buAutoNum type="arabicPeriod"/>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Client Focus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Identifying, reviewing and adapting to client needs in order to effectively and efficiently achieve the highest standards of service excellence with a view to expand our capacity and capability to design and deliver best-in-class programs and services. </a:t>
            </a: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Service excellence and satisfied clients contribute to CFMWS making a real difference to our clients as well as excelling at being their preferred partner for morale and welfare services and programs underlying the significance of our member-centric focus.  </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Organizational Knowledge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Demonstrating knowledge of CFMWS structure, culture, ethical principles and values, policies and business practices as well as understanding how they impact our environment and the services and programs that we deliver.</a:t>
            </a: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Understanding CFMWS’s environment is key to ensuring that we deliver the best-in-class morale and welfare programs and services and that our actions are consistent and based on an organization-wide approach.</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Communication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Communicating both internally and externally in an effective manner, which includes sharing information across the organization and marketing/promoting CFMWS programs and services to clients.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Effective communication and marketing/promoting at all levels of the organization will improve productivity and efficiency, increase job satisfaction, improve client service, increase our reach and grow the business.  </a:t>
            </a:r>
          </a:p>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Innovation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Striving to find innovative solutions, focusing on continuous improvement within CFMWS, successfully adapting to change as well as effectively assessing and managing risk tolerance.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Innovation across CFMWS allows us to be adaptive and flexible to the evolving needs of our environment, remain relevant to our clients and increase efficiency and productivity to deliver high-calibre services and programs.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Teamwork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Building effective internal and external working relationships to engage others, collaborate on initiatives, coordinate efforts and leverage diverse expertise.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Operating as one cohesive team across CFMWS contributes to a highly motivated and engaged workforce that increases efficiency, effectiveness and productivity to accomplish CFMWS vision and mission.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Acting as a positive influence within CFMWS to inspire, engage and mobilize others in shaping CFMWS to be the best partner now and into the future.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15000"/>
              </a:lnSpc>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Effective leadership across all levels contributes to creating an engaged workforce and motivating employees to collectively strive for the highest standards of performance.  It also enables the effective management of resources to maintain the long-term sustainability of CFMWS.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B924AFA1-F5D3-4A47-AC31-E26E79B50DC5}" type="slidenum">
              <a:rPr lang="en-US" smtClean="0"/>
              <a:t>6</a:t>
            </a:fld>
            <a:endParaRPr lang="en-US"/>
          </a:p>
        </p:txBody>
      </p:sp>
    </p:spTree>
    <p:extLst>
      <p:ext uri="{BB962C8B-B14F-4D97-AF65-F5344CB8AC3E}">
        <p14:creationId xmlns:p14="http://schemas.microsoft.com/office/powerpoint/2010/main" val="17391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currently have Champions</a:t>
            </a:r>
            <a:r>
              <a:rPr lang="en-US" baseline="0" dirty="0"/>
              <a:t> representing different groups within our organization </a:t>
            </a:r>
            <a:r>
              <a:rPr lang="en-US" sz="1200" kern="1200" baseline="0" dirty="0">
                <a:solidFill>
                  <a:schemeClr val="tx1"/>
                </a:solidFill>
                <a:latin typeface="+mn-lt"/>
                <a:ea typeface="+mn-ea"/>
                <a:cs typeface="+mn-cs"/>
              </a:rPr>
              <a:t>and leading committees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LGBTQ2+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Official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Members of Visible Minorities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Persons with Disabilities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Indigenous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Wellness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You can meet our champions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https://www.cafconnection.ca/National/Careers/Diversity-and-Inclusion/Champions.aspx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become an Ally and join a Champion’s committee</a:t>
            </a:r>
            <a:r>
              <a:rPr lang="en-US" baseline="0" dirty="0"/>
              <a:t> email: </a:t>
            </a:r>
            <a:r>
              <a:rPr lang="en-US" sz="1200" u="sng" kern="1200" dirty="0">
                <a:solidFill>
                  <a:schemeClr val="tx1"/>
                </a:solidFill>
                <a:effectLst/>
                <a:latin typeface="+mn-lt"/>
                <a:ea typeface="+mn-ea"/>
                <a:cs typeface="+mn-cs"/>
                <a:hlinkClick r:id="rId3"/>
              </a:rPr>
              <a:t>ee@cfmws.com</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Accommodation: </a:t>
            </a:r>
            <a:r>
              <a:rPr lang="en-US" altLang="en-US" dirty="0">
                <a:latin typeface="Arial" panose="020B0604020202020204" pitchFamily="34" charset="0"/>
              </a:rPr>
              <a:t>Should you have any questions regarding Employment Accommodation or require an accommodation, please contact your direct supervisor / manager or local Human Resources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7</a:t>
            </a:fld>
            <a:endParaRPr lang="en-US"/>
          </a:p>
        </p:txBody>
      </p:sp>
    </p:spTree>
    <p:extLst>
      <p:ext uri="{BB962C8B-B14F-4D97-AF65-F5344CB8AC3E}">
        <p14:creationId xmlns:p14="http://schemas.microsoft.com/office/powerpoint/2010/main" val="124886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Wherever you are located CFMWS will be able</a:t>
            </a:r>
            <a:r>
              <a:rPr lang="en-US" baseline="0" dirty="0"/>
              <a:t> to offer services to military members and their families in both official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does this mean if you yourself are unable to offer services in a language other than your first official language– is there someone in your workplace who is bilingual?  Do you have a bilingual peer you can contact?  There may be a need to be creative.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Second language training is available through a self learning option or virtual classes. This can only be accessed once you have access to 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For more information: https://www.cfmws-sbmfc.com/sites/intranet-cfmws/human-resources/SitePageModern/1861/official-languages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3"/>
              </a:rPr>
              <a:t>CFMWS.CA:</a:t>
            </a:r>
            <a:r>
              <a:rPr lang="en-US" baseline="0" dirty="0">
                <a:solidFill>
                  <a:schemeClr val="tx1"/>
                </a:solidFill>
              </a:rPr>
              <a:t> </a:t>
            </a:r>
            <a:r>
              <a:rPr lang="en-US" dirty="0"/>
              <a:t>https://www.cafconnection.ca/National/Careers/Frequently-Asked-Questions/Employee-Support.aspx#OL</a:t>
            </a:r>
          </a:p>
        </p:txBody>
      </p:sp>
      <p:sp>
        <p:nvSpPr>
          <p:cNvPr id="4" name="Slide Number Placeholder 3"/>
          <p:cNvSpPr>
            <a:spLocks noGrp="1"/>
          </p:cNvSpPr>
          <p:nvPr>
            <p:ph type="sldNum" sz="quarter" idx="10"/>
          </p:nvPr>
        </p:nvSpPr>
        <p:spPr/>
        <p:txBody>
          <a:bodyPr/>
          <a:lstStyle/>
          <a:p>
            <a:fld id="{B924AFA1-F5D3-4A47-AC31-E26E79B50DC5}" type="slidenum">
              <a:rPr lang="en-US" smtClean="0"/>
              <a:t>8</a:t>
            </a:fld>
            <a:endParaRPr lang="en-US"/>
          </a:p>
        </p:txBody>
      </p:sp>
    </p:spTree>
    <p:extLst>
      <p:ext uri="{BB962C8B-B14F-4D97-AF65-F5344CB8AC3E}">
        <p14:creationId xmlns:p14="http://schemas.microsoft.com/office/powerpoint/2010/main" val="373836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CFMWS is committed to maintaining a positive workplace in which its employees are engaged in respectful and open communication and focused on the prevention and early resolution of conflict.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The Centre for Conflict Resolution and Ethics is here to assist all employees of CFMWS with this commitment by providing the following programs and services: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Values, Ethics and Conflict of Interest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Harassment Prevention and Resolution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Conflict Management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What is a Conflict of Interest ; a conflict of interest or COI is a situation</a:t>
            </a:r>
            <a:r>
              <a:rPr lang="en-US" sz="1200" b="0" i="0" kern="1200" baseline="0" dirty="0">
                <a:solidFill>
                  <a:schemeClr val="tx1"/>
                </a:solidFill>
                <a:effectLst/>
                <a:latin typeface="+mn-lt"/>
                <a:ea typeface="+mn-ea"/>
                <a:cs typeface="+mn-cs"/>
              </a:rPr>
              <a:t> in which a NPF employee has private interests that could improperly influence the performance of their official duties and responsibilities or in which the NPF employee uses their position for personal gain.  </a:t>
            </a:r>
          </a:p>
          <a:p>
            <a:pPr marL="0" indent="0">
              <a:buFont typeface="Arial" panose="020B0604020202020204" pitchFamily="34" charset="0"/>
              <a:buNone/>
            </a:pPr>
            <a:r>
              <a:rPr lang="en-US" sz="1200" b="0" i="0" kern="1200" baseline="0" dirty="0">
                <a:solidFill>
                  <a:schemeClr val="tx1"/>
                </a:solidFill>
                <a:effectLst/>
                <a:latin typeface="+mn-lt"/>
                <a:ea typeface="+mn-ea"/>
                <a:cs typeface="+mn-cs"/>
              </a:rPr>
              <a:t>There are three status’ of COI </a:t>
            </a:r>
          </a:p>
          <a:p>
            <a:pPr marL="171450" indent="-171450">
              <a:buFont typeface="Arial" panose="020B0604020202020204" pitchFamily="34" charset="0"/>
              <a:buChar char="•"/>
            </a:pPr>
            <a:r>
              <a:rPr lang="en-US" sz="1200" b="1" i="0" kern="1200" baseline="0" dirty="0">
                <a:solidFill>
                  <a:schemeClr val="tx1"/>
                </a:solidFill>
                <a:effectLst/>
                <a:latin typeface="+mn-lt"/>
                <a:ea typeface="+mn-ea"/>
                <a:cs typeface="+mn-cs"/>
              </a:rPr>
              <a:t>Real </a:t>
            </a:r>
            <a:r>
              <a:rPr lang="en-US" sz="1200" b="0" i="0" kern="1200" baseline="0" dirty="0">
                <a:solidFill>
                  <a:schemeClr val="tx1"/>
                </a:solidFill>
                <a:effectLst/>
                <a:latin typeface="+mn-lt"/>
                <a:ea typeface="+mn-ea"/>
                <a:cs typeface="+mn-cs"/>
              </a:rPr>
              <a:t>– in which a conflict really exists; </a:t>
            </a:r>
          </a:p>
          <a:p>
            <a:pPr marL="171450" indent="-171450">
              <a:buFont typeface="Arial" panose="020B0604020202020204" pitchFamily="34" charset="0"/>
              <a:buChar char="•"/>
            </a:pPr>
            <a:r>
              <a:rPr lang="en-US" sz="1200" b="1" i="0" kern="1200" baseline="0" dirty="0">
                <a:solidFill>
                  <a:schemeClr val="tx1"/>
                </a:solidFill>
                <a:effectLst/>
                <a:latin typeface="+mn-lt"/>
                <a:ea typeface="+mn-ea"/>
                <a:cs typeface="+mn-cs"/>
              </a:rPr>
              <a:t>Apparent</a:t>
            </a:r>
            <a:r>
              <a:rPr lang="en-US" sz="1200" b="0" i="0" kern="1200" baseline="0" dirty="0">
                <a:solidFill>
                  <a:schemeClr val="tx1"/>
                </a:solidFill>
                <a:effectLst/>
                <a:latin typeface="+mn-lt"/>
                <a:ea typeface="+mn-ea"/>
                <a:cs typeface="+mn-cs"/>
              </a:rPr>
              <a:t> – in which it could be perceived there is a conflict or </a:t>
            </a:r>
          </a:p>
          <a:p>
            <a:pPr marL="171450" indent="-171450">
              <a:buFont typeface="Arial" panose="020B0604020202020204" pitchFamily="34" charset="0"/>
              <a:buChar char="•"/>
            </a:pPr>
            <a:r>
              <a:rPr lang="en-US" sz="1200" b="1" i="0" kern="1200" baseline="0" dirty="0">
                <a:solidFill>
                  <a:schemeClr val="tx1"/>
                </a:solidFill>
                <a:effectLst/>
                <a:latin typeface="+mn-lt"/>
                <a:ea typeface="+mn-ea"/>
                <a:cs typeface="+mn-cs"/>
              </a:rPr>
              <a:t>Potential</a:t>
            </a:r>
            <a:r>
              <a:rPr lang="en-US" sz="1200" b="0" i="0" kern="1200" baseline="0" dirty="0">
                <a:solidFill>
                  <a:schemeClr val="tx1"/>
                </a:solidFill>
                <a:effectLst/>
                <a:latin typeface="+mn-lt"/>
                <a:ea typeface="+mn-ea"/>
                <a:cs typeface="+mn-cs"/>
              </a:rPr>
              <a:t> – that a conflict could be foreseen to exist in the future.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For more information: https://www.cfmws-sbmfc.com/sites/intranet-cfmws/ccre/SitePageModern/1780/ccre-homepage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CFMWS.CA:</a:t>
            </a:r>
            <a:r>
              <a:rPr lang="en-US" baseline="0" dirty="0"/>
              <a:t> </a:t>
            </a:r>
            <a:r>
              <a:rPr lang="en-US" dirty="0">
                <a:hlinkClick r:id="rId3"/>
              </a:rPr>
              <a:t>Centre for Conflict Resolution and Ethics (cafconnection.ca)</a:t>
            </a: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9</a:t>
            </a:fld>
            <a:endParaRPr lang="en-US"/>
          </a:p>
        </p:txBody>
      </p:sp>
    </p:spTree>
    <p:extLst>
      <p:ext uri="{BB962C8B-B14F-4D97-AF65-F5344CB8AC3E}">
        <p14:creationId xmlns:p14="http://schemas.microsoft.com/office/powerpoint/2010/main" val="408035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Staff of the Non-Public Funds strives to offer a safe and healthy work environment, accidents/incidents may</a:t>
            </a:r>
            <a:r>
              <a:rPr lang="en-US" baseline="0" dirty="0"/>
              <a:t> occur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utilize the Occupational Heath and Safety (OHS) Management solution SMAAT.  This system facilitates self-filing of incidents and serves as a central database for all reports and OHS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are injured at work, or have a near miss, you must report the event in SMAAT.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to do if you are injured at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Document Preview - 13.5.5_OccupationalIllnessInjury_Guide_Employees (cfmws-sbmfc.com)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about while working from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Document Preview - If you are injured (cfmws-sbmfc.com)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For more information: https://www.cfmws-sbmfc.com/sites/intranet-cfmws/human-resources/SitePageModern/1958/occupational-health-and-safety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24AFA1-F5D3-4A47-AC31-E26E79B50DC5}" type="slidenum">
              <a:rPr lang="en-US" smtClean="0"/>
              <a:t>10</a:t>
            </a:fld>
            <a:endParaRPr lang="en-US"/>
          </a:p>
        </p:txBody>
      </p:sp>
    </p:spTree>
    <p:extLst>
      <p:ext uri="{BB962C8B-B14F-4D97-AF65-F5344CB8AC3E}">
        <p14:creationId xmlns:p14="http://schemas.microsoft.com/office/powerpoint/2010/main" val="380476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04FDF-E8EB-5F40-A349-8213D3914185}"/>
              </a:ext>
            </a:extLst>
          </p:cNvPr>
          <p:cNvSpPr/>
          <p:nvPr userDrawn="1"/>
        </p:nvSpPr>
        <p:spPr>
          <a:xfrm>
            <a:off x="0" y="12153207"/>
            <a:ext cx="24377650" cy="156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Regular" pitchFamily="2" charset="77"/>
            </a:endParaRPr>
          </a:p>
        </p:txBody>
      </p:sp>
    </p:spTree>
    <p:extLst>
      <p:ext uri="{BB962C8B-B14F-4D97-AF65-F5344CB8AC3E}">
        <p14:creationId xmlns:p14="http://schemas.microsoft.com/office/powerpoint/2010/main" val="830830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5A32084-DDE8-954D-A504-38CA41FBA50C}"/>
              </a:ext>
            </a:extLst>
          </p:cNvPr>
          <p:cNvSpPr>
            <a:spLocks noGrp="1"/>
          </p:cNvSpPr>
          <p:nvPr>
            <p:ph type="pic" sz="quarter" idx="10"/>
          </p:nvPr>
        </p:nvSpPr>
        <p:spPr>
          <a:xfrm>
            <a:off x="0" y="1904690"/>
            <a:ext cx="14703455" cy="9792321"/>
          </a:xfrm>
          <a:solidFill>
            <a:schemeClr val="bg1">
              <a:lumMod val="95000"/>
            </a:schemeClr>
          </a:solidFill>
        </p:spPr>
        <p:txBody>
          <a:bodyPr>
            <a:normAutofit/>
          </a:bodyPr>
          <a:lstStyle>
            <a:lvl1pPr marL="0" indent="0">
              <a:buFontTx/>
              <a:buNone/>
              <a:defRPr sz="2800" baseline="0"/>
            </a:lvl1pPr>
          </a:lstStyle>
          <a:p>
            <a:r>
              <a:rPr lang="en-US" dirty="0"/>
              <a:t>Click icon to add picture</a:t>
            </a:r>
          </a:p>
        </p:txBody>
      </p:sp>
    </p:spTree>
    <p:extLst>
      <p:ext uri="{BB962C8B-B14F-4D97-AF65-F5344CB8AC3E}">
        <p14:creationId xmlns:p14="http://schemas.microsoft.com/office/powerpoint/2010/main" val="32901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Title-NO-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7A4BF22-3D71-47C0-A2D3-FE292EEE4162}"/>
              </a:ext>
            </a:extLst>
          </p:cNvPr>
          <p:cNvSpPr>
            <a:spLocks noGrp="1"/>
          </p:cNvSpPr>
          <p:nvPr>
            <p:ph type="pic" sz="quarter" idx="10" hasCustomPrompt="1"/>
          </p:nvPr>
        </p:nvSpPr>
        <p:spPr>
          <a:xfrm>
            <a:off x="-17559" y="0"/>
            <a:ext cx="24390066" cy="13590558"/>
          </a:xfrm>
          <a:custGeom>
            <a:avLst/>
            <a:gdLst>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12005549 w 24390066"/>
              <a:gd name="connsiteY32" fmla="*/ 5605162 h 13590558"/>
              <a:gd name="connsiteX33" fmla="*/ 5147 w 24390066"/>
              <a:gd name="connsiteY33" fmla="*/ 5605162 h 135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390066" h="13590558">
                <a:moveTo>
                  <a:pt x="5147" y="0"/>
                </a:moveTo>
                <a:lnTo>
                  <a:pt x="24390066" y="0"/>
                </a:lnTo>
                <a:lnTo>
                  <a:pt x="24390066" y="13590558"/>
                </a:lnTo>
                <a:lnTo>
                  <a:pt x="23315438" y="13590558"/>
                </a:lnTo>
                <a:lnTo>
                  <a:pt x="23178618" y="13590558"/>
                </a:lnTo>
                <a:cubicBezTo>
                  <a:pt x="23005234" y="13590558"/>
                  <a:pt x="22864678" y="13450003"/>
                  <a:pt x="22864678" y="13276619"/>
                </a:cubicBezTo>
                <a:lnTo>
                  <a:pt x="22864678" y="13172332"/>
                </a:lnTo>
                <a:lnTo>
                  <a:pt x="23053050" y="13097500"/>
                </a:lnTo>
                <a:cubicBezTo>
                  <a:pt x="23544914" y="12882514"/>
                  <a:pt x="23849134" y="12585514"/>
                  <a:pt x="23849134" y="12257457"/>
                </a:cubicBezTo>
                <a:cubicBezTo>
                  <a:pt x="23849134" y="11601343"/>
                  <a:pt x="22632246" y="11069457"/>
                  <a:pt x="21131134" y="11069457"/>
                </a:cubicBezTo>
                <a:cubicBezTo>
                  <a:pt x="19630026" y="11069457"/>
                  <a:pt x="18413134" y="11601343"/>
                  <a:pt x="18413134" y="12257457"/>
                </a:cubicBezTo>
                <a:cubicBezTo>
                  <a:pt x="18413134" y="12339471"/>
                  <a:pt x="18432150" y="12419544"/>
                  <a:pt x="18468354" y="12496880"/>
                </a:cubicBezTo>
                <a:lnTo>
                  <a:pt x="18526170" y="12578288"/>
                </a:lnTo>
                <a:lnTo>
                  <a:pt x="977039" y="12578288"/>
                </a:lnTo>
                <a:lnTo>
                  <a:pt x="977039" y="12575575"/>
                </a:lnTo>
                <a:lnTo>
                  <a:pt x="636856" y="12575575"/>
                </a:lnTo>
                <a:cubicBezTo>
                  <a:pt x="548925" y="12575575"/>
                  <a:pt x="465156" y="12557754"/>
                  <a:pt x="388963" y="12525528"/>
                </a:cubicBezTo>
                <a:lnTo>
                  <a:pt x="366181" y="12513162"/>
                </a:lnTo>
                <a:lnTo>
                  <a:pt x="345150" y="12504876"/>
                </a:lnTo>
                <a:cubicBezTo>
                  <a:pt x="210962" y="12440218"/>
                  <a:pt x="103898" y="12328187"/>
                  <a:pt x="45654" y="12190480"/>
                </a:cubicBezTo>
                <a:lnTo>
                  <a:pt x="19941" y="12107652"/>
                </a:lnTo>
                <a:lnTo>
                  <a:pt x="19941" y="12089627"/>
                </a:lnTo>
                <a:lnTo>
                  <a:pt x="14797" y="12073053"/>
                </a:lnTo>
                <a:lnTo>
                  <a:pt x="5147" y="12073053"/>
                </a:lnTo>
                <a:lnTo>
                  <a:pt x="5147" y="11989777"/>
                </a:lnTo>
                <a:lnTo>
                  <a:pt x="0" y="11938719"/>
                </a:lnTo>
                <a:lnTo>
                  <a:pt x="0" y="11518666"/>
                </a:lnTo>
                <a:lnTo>
                  <a:pt x="5147" y="11467608"/>
                </a:lnTo>
                <a:lnTo>
                  <a:pt x="5147" y="10267162"/>
                </a:lnTo>
                <a:lnTo>
                  <a:pt x="12005549" y="10267162"/>
                </a:lnTo>
                <a:cubicBezTo>
                  <a:pt x="12202389" y="10267162"/>
                  <a:pt x="12361960" y="10107592"/>
                  <a:pt x="12361960" y="9910752"/>
                </a:cubicBezTo>
                <a:lnTo>
                  <a:pt x="12361960" y="5961574"/>
                </a:lnTo>
                <a:cubicBezTo>
                  <a:pt x="12361960" y="5764733"/>
                  <a:pt x="12202389" y="5605162"/>
                  <a:pt x="12005549" y="5605162"/>
                </a:cubicBezTo>
                <a:lnTo>
                  <a:pt x="5147" y="5605162"/>
                </a:lnTo>
                <a:close/>
              </a:path>
            </a:pathLst>
          </a:custGeom>
        </p:spPr>
        <p:txBody>
          <a:bodyPr wrap="square">
            <a:noAutofit/>
          </a:bodyPr>
          <a:lstStyle>
            <a:lvl1pPr marL="0" indent="0" algn="ctr">
              <a:buFontTx/>
              <a:buNone/>
              <a:defRPr>
                <a:latin typeface="Montserrat" panose="00000500000000000000" pitchFamily="2" charset="0"/>
              </a:defRPr>
            </a:lvl1pPr>
          </a:lstStyle>
          <a:p>
            <a:r>
              <a:rPr lang="en-US" dirty="0"/>
              <a:t>Drag &amp; drop image here</a:t>
            </a:r>
          </a:p>
        </p:txBody>
      </p:sp>
      <p:pic>
        <p:nvPicPr>
          <p:cNvPr id="10" name="Picture 9">
            <a:extLst>
              <a:ext uri="{FF2B5EF4-FFF2-40B4-BE49-F238E27FC236}">
                <a16:creationId xmlns:a16="http://schemas.microsoft.com/office/drawing/2014/main" id="{31D427D5-A91E-7141-A364-7AA43D7CE09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72" y="10806067"/>
            <a:ext cx="24384922" cy="2924156"/>
          </a:xfrm>
          <a:prstGeom prst="rect">
            <a:avLst/>
          </a:prstGeom>
        </p:spPr>
      </p:pic>
      <p:sp>
        <p:nvSpPr>
          <p:cNvPr id="36" name="Freeform: Shape 35">
            <a:extLst>
              <a:ext uri="{FF2B5EF4-FFF2-40B4-BE49-F238E27FC236}">
                <a16:creationId xmlns:a16="http://schemas.microsoft.com/office/drawing/2014/main" id="{6751C132-2C7B-4002-8837-0DF912E3BF05}"/>
              </a:ext>
            </a:extLst>
          </p:cNvPr>
          <p:cNvSpPr/>
          <p:nvPr userDrawn="1"/>
        </p:nvSpPr>
        <p:spPr>
          <a:xfrm>
            <a:off x="-17558" y="5605161"/>
            <a:ext cx="12366000" cy="4665600"/>
          </a:xfrm>
          <a:custGeom>
            <a:avLst/>
            <a:gdLst>
              <a:gd name="connsiteX0" fmla="*/ 0 w 12361958"/>
              <a:gd name="connsiteY0" fmla="*/ 0 h 4662000"/>
              <a:gd name="connsiteX1" fmla="*/ 12005548 w 12361958"/>
              <a:gd name="connsiteY1" fmla="*/ 0 h 4662000"/>
              <a:gd name="connsiteX2" fmla="*/ 12361958 w 12361958"/>
              <a:gd name="connsiteY2" fmla="*/ 356410 h 4662000"/>
              <a:gd name="connsiteX3" fmla="*/ 12361958 w 12361958"/>
              <a:gd name="connsiteY3" fmla="*/ 4305590 h 4662000"/>
              <a:gd name="connsiteX4" fmla="*/ 12005548 w 12361958"/>
              <a:gd name="connsiteY4" fmla="*/ 4662000 h 4662000"/>
              <a:gd name="connsiteX5" fmla="*/ 0 w 12361958"/>
              <a:gd name="connsiteY5" fmla="*/ 4662000 h 4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1958" h="4662000">
                <a:moveTo>
                  <a:pt x="0" y="0"/>
                </a:moveTo>
                <a:lnTo>
                  <a:pt x="12005548" y="0"/>
                </a:lnTo>
                <a:cubicBezTo>
                  <a:pt x="12202388" y="0"/>
                  <a:pt x="12361958" y="159570"/>
                  <a:pt x="12361958" y="356410"/>
                </a:cubicBezTo>
                <a:lnTo>
                  <a:pt x="12361958" y="4305590"/>
                </a:lnTo>
                <a:cubicBezTo>
                  <a:pt x="12361958" y="4502430"/>
                  <a:pt x="12202388" y="4662000"/>
                  <a:pt x="12005548" y="4662000"/>
                </a:cubicBezTo>
                <a:lnTo>
                  <a:pt x="0" y="4662000"/>
                </a:lnTo>
                <a:close/>
              </a:path>
            </a:pathLst>
          </a:custGeom>
          <a:solidFill>
            <a:srgbClr val="E5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Regular" pitchFamily="2" charset="77"/>
            </a:endParaRPr>
          </a:p>
        </p:txBody>
      </p:sp>
      <p:sp>
        <p:nvSpPr>
          <p:cNvPr id="3" name="Text Placeholder 2">
            <a:extLst>
              <a:ext uri="{FF2B5EF4-FFF2-40B4-BE49-F238E27FC236}">
                <a16:creationId xmlns:a16="http://schemas.microsoft.com/office/drawing/2014/main" id="{EF2AB372-C670-4435-87B6-B476A56F6390}"/>
              </a:ext>
            </a:extLst>
          </p:cNvPr>
          <p:cNvSpPr>
            <a:spLocks noGrp="1"/>
          </p:cNvSpPr>
          <p:nvPr>
            <p:ph type="body" sz="quarter" idx="11" hasCustomPrompt="1"/>
          </p:nvPr>
        </p:nvSpPr>
        <p:spPr>
          <a:xfrm>
            <a:off x="194461" y="6412358"/>
            <a:ext cx="9699348" cy="879870"/>
          </a:xfrm>
        </p:spPr>
        <p:txBody>
          <a:bodyPr lIns="432000">
            <a:noAutofit/>
          </a:bodyPr>
          <a:lstStyle>
            <a:lvl1pPr marL="0" indent="0">
              <a:buFontTx/>
              <a:buNone/>
              <a:defRPr sz="4000" b="1"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PRESENTATION TITLE</a:t>
            </a:r>
          </a:p>
        </p:txBody>
      </p:sp>
      <p:sp>
        <p:nvSpPr>
          <p:cNvPr id="11" name="Text Placeholder 2">
            <a:extLst>
              <a:ext uri="{FF2B5EF4-FFF2-40B4-BE49-F238E27FC236}">
                <a16:creationId xmlns:a16="http://schemas.microsoft.com/office/drawing/2014/main" id="{7D3CCDEC-4E59-427C-A005-FC76F90CBEF2}"/>
              </a:ext>
            </a:extLst>
          </p:cNvPr>
          <p:cNvSpPr>
            <a:spLocks noGrp="1"/>
          </p:cNvSpPr>
          <p:nvPr>
            <p:ph type="body" sz="quarter" idx="12" hasCustomPrompt="1"/>
          </p:nvPr>
        </p:nvSpPr>
        <p:spPr>
          <a:xfrm>
            <a:off x="194461" y="7292228"/>
            <a:ext cx="8016852" cy="879870"/>
          </a:xfrm>
        </p:spPr>
        <p:txBody>
          <a:bodyPr lIns="432000">
            <a:noAutofit/>
          </a:bodyPr>
          <a:lstStyle>
            <a:lvl1pPr marL="0" indent="0">
              <a:buFontTx/>
              <a:buNone/>
              <a:defRPr sz="3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PRESENTATION SUBTITLE TWO LINES.</a:t>
            </a:r>
          </a:p>
        </p:txBody>
      </p:sp>
      <p:sp>
        <p:nvSpPr>
          <p:cNvPr id="12" name="Text Placeholder 2">
            <a:extLst>
              <a:ext uri="{FF2B5EF4-FFF2-40B4-BE49-F238E27FC236}">
                <a16:creationId xmlns:a16="http://schemas.microsoft.com/office/drawing/2014/main" id="{A33E207F-6CF4-4137-B55F-7595CC257279}"/>
              </a:ext>
            </a:extLst>
          </p:cNvPr>
          <p:cNvSpPr>
            <a:spLocks noGrp="1"/>
          </p:cNvSpPr>
          <p:nvPr>
            <p:ph type="body" sz="quarter" idx="13" hasCustomPrompt="1"/>
          </p:nvPr>
        </p:nvSpPr>
        <p:spPr>
          <a:xfrm>
            <a:off x="194461" y="8844298"/>
            <a:ext cx="8016852" cy="483696"/>
          </a:xfrm>
        </p:spPr>
        <p:txBody>
          <a:bodyPr lIns="432000">
            <a:noAutofit/>
          </a:bodyPr>
          <a:lstStyle>
            <a:lvl1pPr marL="0" indent="0">
              <a:buFontTx/>
              <a:buNone/>
              <a:defRPr sz="2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Name of Presenter, if required</a:t>
            </a:r>
          </a:p>
        </p:txBody>
      </p:sp>
      <p:sp>
        <p:nvSpPr>
          <p:cNvPr id="13" name="Text Placeholder 2">
            <a:extLst>
              <a:ext uri="{FF2B5EF4-FFF2-40B4-BE49-F238E27FC236}">
                <a16:creationId xmlns:a16="http://schemas.microsoft.com/office/drawing/2014/main" id="{9CF8964C-B7EE-452A-A576-6B078E60B5BB}"/>
              </a:ext>
            </a:extLst>
          </p:cNvPr>
          <p:cNvSpPr>
            <a:spLocks noGrp="1"/>
          </p:cNvSpPr>
          <p:nvPr>
            <p:ph type="body" sz="quarter" idx="14" hasCustomPrompt="1"/>
          </p:nvPr>
        </p:nvSpPr>
        <p:spPr>
          <a:xfrm>
            <a:off x="194462" y="9327994"/>
            <a:ext cx="8016852" cy="483696"/>
          </a:xfrm>
        </p:spPr>
        <p:txBody>
          <a:bodyPr lIns="432000">
            <a:noAutofit/>
          </a:bodyPr>
          <a:lstStyle>
            <a:lvl1pPr marL="0" indent="0">
              <a:buFontTx/>
              <a:buNone/>
              <a:defRPr sz="2000" b="0" spc="600">
                <a:solidFill>
                  <a:schemeClr val="bg1"/>
                </a:solidFill>
                <a:latin typeface="Montserrat" panose="00000500000000000000" pitchFamily="2" charset="0"/>
              </a:defRPr>
            </a:lvl1pPr>
            <a:lvl2pPr>
              <a:defRPr sz="3200" b="1">
                <a:latin typeface="Montserrat" panose="00000500000000000000" pitchFamily="2" charset="0"/>
              </a:defRPr>
            </a:lvl2pPr>
            <a:lvl3pPr>
              <a:defRPr sz="2800" b="1">
                <a:latin typeface="Montserrat" panose="00000500000000000000" pitchFamily="2" charset="0"/>
              </a:defRPr>
            </a:lvl3pPr>
            <a:lvl4pPr>
              <a:defRPr sz="2400" b="1">
                <a:latin typeface="Montserrat" panose="00000500000000000000" pitchFamily="2" charset="0"/>
              </a:defRPr>
            </a:lvl4pPr>
            <a:lvl5pPr>
              <a:defRPr sz="2400" b="1">
                <a:latin typeface="Montserrat" panose="00000500000000000000" pitchFamily="2" charset="0"/>
              </a:defRPr>
            </a:lvl5pPr>
          </a:lstStyle>
          <a:p>
            <a:pPr lvl="0"/>
            <a:r>
              <a:rPr lang="en-US" dirty="0"/>
              <a:t>DATE</a:t>
            </a:r>
          </a:p>
        </p:txBody>
      </p:sp>
    </p:spTree>
    <p:extLst>
      <p:ext uri="{BB962C8B-B14F-4D97-AF65-F5344CB8AC3E}">
        <p14:creationId xmlns:p14="http://schemas.microsoft.com/office/powerpoint/2010/main" val="408167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Title-NO-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7A4BF22-3D71-47C0-A2D3-FE292EEE4162}"/>
              </a:ext>
            </a:extLst>
          </p:cNvPr>
          <p:cNvSpPr>
            <a:spLocks noGrp="1"/>
          </p:cNvSpPr>
          <p:nvPr>
            <p:ph type="pic" sz="quarter" idx="10" hasCustomPrompt="1"/>
          </p:nvPr>
        </p:nvSpPr>
        <p:spPr>
          <a:xfrm>
            <a:off x="-17559" y="0"/>
            <a:ext cx="24390066" cy="13590558"/>
          </a:xfrm>
          <a:custGeom>
            <a:avLst/>
            <a:gdLst>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12005549 w 24390066"/>
              <a:gd name="connsiteY32" fmla="*/ 5605162 h 13590558"/>
              <a:gd name="connsiteX33" fmla="*/ 5147 w 24390066"/>
              <a:gd name="connsiteY33" fmla="*/ 5605162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12361960 w 24390066"/>
              <a:gd name="connsiteY31" fmla="*/ 5961574 h 13590558"/>
              <a:gd name="connsiteX32" fmla="*/ 5147 w 24390066"/>
              <a:gd name="connsiteY32" fmla="*/ 5605162 h 13590558"/>
              <a:gd name="connsiteX33" fmla="*/ 5147 w 24390066"/>
              <a:gd name="connsiteY33"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005549 w 24390066"/>
              <a:gd name="connsiteY29" fmla="*/ 10267162 h 13590558"/>
              <a:gd name="connsiteX30" fmla="*/ 12361960 w 24390066"/>
              <a:gd name="connsiteY30" fmla="*/ 9910752 h 13590558"/>
              <a:gd name="connsiteX31" fmla="*/ 5147 w 24390066"/>
              <a:gd name="connsiteY31" fmla="*/ 5605162 h 13590558"/>
              <a:gd name="connsiteX32" fmla="*/ 5147 w 24390066"/>
              <a:gd name="connsiteY32"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12361960 w 24390066"/>
              <a:gd name="connsiteY29" fmla="*/ 9910752 h 13590558"/>
              <a:gd name="connsiteX30" fmla="*/ 5147 w 24390066"/>
              <a:gd name="connsiteY30" fmla="*/ 5605162 h 13590558"/>
              <a:gd name="connsiteX31" fmla="*/ 5147 w 24390066"/>
              <a:gd name="connsiteY31" fmla="*/ 0 h 13590558"/>
              <a:gd name="connsiteX0" fmla="*/ 5147 w 24390066"/>
              <a:gd name="connsiteY0" fmla="*/ 0 h 13590558"/>
              <a:gd name="connsiteX1" fmla="*/ 24390066 w 24390066"/>
              <a:gd name="connsiteY1" fmla="*/ 0 h 13590558"/>
              <a:gd name="connsiteX2" fmla="*/ 24390066 w 24390066"/>
              <a:gd name="connsiteY2" fmla="*/ 13590558 h 13590558"/>
              <a:gd name="connsiteX3" fmla="*/ 23315438 w 24390066"/>
              <a:gd name="connsiteY3" fmla="*/ 13590558 h 13590558"/>
              <a:gd name="connsiteX4" fmla="*/ 23178618 w 24390066"/>
              <a:gd name="connsiteY4" fmla="*/ 13590558 h 13590558"/>
              <a:gd name="connsiteX5" fmla="*/ 22864678 w 24390066"/>
              <a:gd name="connsiteY5" fmla="*/ 13276619 h 13590558"/>
              <a:gd name="connsiteX6" fmla="*/ 22864678 w 24390066"/>
              <a:gd name="connsiteY6" fmla="*/ 13172332 h 13590558"/>
              <a:gd name="connsiteX7" fmla="*/ 23053050 w 24390066"/>
              <a:gd name="connsiteY7" fmla="*/ 13097500 h 13590558"/>
              <a:gd name="connsiteX8" fmla="*/ 23849134 w 24390066"/>
              <a:gd name="connsiteY8" fmla="*/ 12257457 h 13590558"/>
              <a:gd name="connsiteX9" fmla="*/ 21131134 w 24390066"/>
              <a:gd name="connsiteY9" fmla="*/ 11069457 h 13590558"/>
              <a:gd name="connsiteX10" fmla="*/ 18413134 w 24390066"/>
              <a:gd name="connsiteY10" fmla="*/ 12257457 h 13590558"/>
              <a:gd name="connsiteX11" fmla="*/ 18468354 w 24390066"/>
              <a:gd name="connsiteY11" fmla="*/ 12496880 h 13590558"/>
              <a:gd name="connsiteX12" fmla="*/ 18526170 w 24390066"/>
              <a:gd name="connsiteY12" fmla="*/ 12578288 h 13590558"/>
              <a:gd name="connsiteX13" fmla="*/ 977039 w 24390066"/>
              <a:gd name="connsiteY13" fmla="*/ 12578288 h 13590558"/>
              <a:gd name="connsiteX14" fmla="*/ 977039 w 24390066"/>
              <a:gd name="connsiteY14" fmla="*/ 12575575 h 13590558"/>
              <a:gd name="connsiteX15" fmla="*/ 636856 w 24390066"/>
              <a:gd name="connsiteY15" fmla="*/ 12575575 h 13590558"/>
              <a:gd name="connsiteX16" fmla="*/ 388963 w 24390066"/>
              <a:gd name="connsiteY16" fmla="*/ 12525528 h 13590558"/>
              <a:gd name="connsiteX17" fmla="*/ 366181 w 24390066"/>
              <a:gd name="connsiteY17" fmla="*/ 12513162 h 13590558"/>
              <a:gd name="connsiteX18" fmla="*/ 345150 w 24390066"/>
              <a:gd name="connsiteY18" fmla="*/ 12504876 h 13590558"/>
              <a:gd name="connsiteX19" fmla="*/ 45654 w 24390066"/>
              <a:gd name="connsiteY19" fmla="*/ 12190480 h 13590558"/>
              <a:gd name="connsiteX20" fmla="*/ 19941 w 24390066"/>
              <a:gd name="connsiteY20" fmla="*/ 12107652 h 13590558"/>
              <a:gd name="connsiteX21" fmla="*/ 19941 w 24390066"/>
              <a:gd name="connsiteY21" fmla="*/ 12089627 h 13590558"/>
              <a:gd name="connsiteX22" fmla="*/ 14797 w 24390066"/>
              <a:gd name="connsiteY22" fmla="*/ 12073053 h 13590558"/>
              <a:gd name="connsiteX23" fmla="*/ 5147 w 24390066"/>
              <a:gd name="connsiteY23" fmla="*/ 12073053 h 13590558"/>
              <a:gd name="connsiteX24" fmla="*/ 5147 w 24390066"/>
              <a:gd name="connsiteY24" fmla="*/ 11989777 h 13590558"/>
              <a:gd name="connsiteX25" fmla="*/ 0 w 24390066"/>
              <a:gd name="connsiteY25" fmla="*/ 11938719 h 13590558"/>
              <a:gd name="connsiteX26" fmla="*/ 0 w 24390066"/>
              <a:gd name="connsiteY26" fmla="*/ 11518666 h 13590558"/>
              <a:gd name="connsiteX27" fmla="*/ 5147 w 24390066"/>
              <a:gd name="connsiteY27" fmla="*/ 11467608 h 13590558"/>
              <a:gd name="connsiteX28" fmla="*/ 5147 w 24390066"/>
              <a:gd name="connsiteY28" fmla="*/ 10267162 h 13590558"/>
              <a:gd name="connsiteX29" fmla="*/ 5147 w 24390066"/>
              <a:gd name="connsiteY29" fmla="*/ 5605162 h 13590558"/>
              <a:gd name="connsiteX30" fmla="*/ 5147 w 24390066"/>
              <a:gd name="connsiteY30" fmla="*/ 0 h 135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390066" h="13590558">
                <a:moveTo>
                  <a:pt x="5147" y="0"/>
                </a:moveTo>
                <a:lnTo>
                  <a:pt x="24390066" y="0"/>
                </a:lnTo>
                <a:lnTo>
                  <a:pt x="24390066" y="13590558"/>
                </a:lnTo>
                <a:lnTo>
                  <a:pt x="23315438" y="13590558"/>
                </a:lnTo>
                <a:lnTo>
                  <a:pt x="23178618" y="13590558"/>
                </a:lnTo>
                <a:cubicBezTo>
                  <a:pt x="23005234" y="13590558"/>
                  <a:pt x="22864678" y="13450003"/>
                  <a:pt x="22864678" y="13276619"/>
                </a:cubicBezTo>
                <a:lnTo>
                  <a:pt x="22864678" y="13172332"/>
                </a:lnTo>
                <a:lnTo>
                  <a:pt x="23053050" y="13097500"/>
                </a:lnTo>
                <a:cubicBezTo>
                  <a:pt x="23544914" y="12882514"/>
                  <a:pt x="23849134" y="12585514"/>
                  <a:pt x="23849134" y="12257457"/>
                </a:cubicBezTo>
                <a:cubicBezTo>
                  <a:pt x="23849134" y="11601343"/>
                  <a:pt x="22632246" y="11069457"/>
                  <a:pt x="21131134" y="11069457"/>
                </a:cubicBezTo>
                <a:cubicBezTo>
                  <a:pt x="19630026" y="11069457"/>
                  <a:pt x="18413134" y="11601343"/>
                  <a:pt x="18413134" y="12257457"/>
                </a:cubicBezTo>
                <a:cubicBezTo>
                  <a:pt x="18413134" y="12339471"/>
                  <a:pt x="18432150" y="12419544"/>
                  <a:pt x="18468354" y="12496880"/>
                </a:cubicBezTo>
                <a:lnTo>
                  <a:pt x="18526170" y="12578288"/>
                </a:lnTo>
                <a:lnTo>
                  <a:pt x="977039" y="12578288"/>
                </a:lnTo>
                <a:lnTo>
                  <a:pt x="977039" y="12575575"/>
                </a:lnTo>
                <a:lnTo>
                  <a:pt x="636856" y="12575575"/>
                </a:lnTo>
                <a:cubicBezTo>
                  <a:pt x="548925" y="12575575"/>
                  <a:pt x="465156" y="12557754"/>
                  <a:pt x="388963" y="12525528"/>
                </a:cubicBezTo>
                <a:lnTo>
                  <a:pt x="366181" y="12513162"/>
                </a:lnTo>
                <a:lnTo>
                  <a:pt x="345150" y="12504876"/>
                </a:lnTo>
                <a:cubicBezTo>
                  <a:pt x="210962" y="12440218"/>
                  <a:pt x="103898" y="12328187"/>
                  <a:pt x="45654" y="12190480"/>
                </a:cubicBezTo>
                <a:lnTo>
                  <a:pt x="19941" y="12107652"/>
                </a:lnTo>
                <a:lnTo>
                  <a:pt x="19941" y="12089627"/>
                </a:lnTo>
                <a:lnTo>
                  <a:pt x="14797" y="12073053"/>
                </a:lnTo>
                <a:lnTo>
                  <a:pt x="5147" y="12073053"/>
                </a:lnTo>
                <a:lnTo>
                  <a:pt x="5147" y="11989777"/>
                </a:lnTo>
                <a:lnTo>
                  <a:pt x="0" y="11938719"/>
                </a:lnTo>
                <a:lnTo>
                  <a:pt x="0" y="11518666"/>
                </a:lnTo>
                <a:lnTo>
                  <a:pt x="5147" y="11467608"/>
                </a:lnTo>
                <a:lnTo>
                  <a:pt x="5147" y="10267162"/>
                </a:lnTo>
                <a:lnTo>
                  <a:pt x="5147" y="5605162"/>
                </a:lnTo>
                <a:lnTo>
                  <a:pt x="5147" y="0"/>
                </a:lnTo>
                <a:close/>
              </a:path>
            </a:pathLst>
          </a:custGeom>
        </p:spPr>
        <p:txBody>
          <a:bodyPr wrap="square">
            <a:noAutofit/>
          </a:bodyPr>
          <a:lstStyle>
            <a:lvl1pPr marL="0" indent="0" algn="ctr">
              <a:buFontTx/>
              <a:buNone/>
              <a:defRPr>
                <a:latin typeface="Montserrat" panose="00000500000000000000" pitchFamily="2" charset="0"/>
              </a:defRPr>
            </a:lvl1pPr>
          </a:lstStyle>
          <a:p>
            <a:r>
              <a:rPr lang="en-US" dirty="0"/>
              <a:t>Drag &amp; drop image here</a:t>
            </a:r>
          </a:p>
        </p:txBody>
      </p:sp>
      <p:pic>
        <p:nvPicPr>
          <p:cNvPr id="10" name="Picture 9">
            <a:extLst>
              <a:ext uri="{FF2B5EF4-FFF2-40B4-BE49-F238E27FC236}">
                <a16:creationId xmlns:a16="http://schemas.microsoft.com/office/drawing/2014/main" id="{31D427D5-A91E-7141-A364-7AA43D7CE09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72" y="10806067"/>
            <a:ext cx="24384922" cy="2924156"/>
          </a:xfrm>
          <a:prstGeom prst="rect">
            <a:avLst/>
          </a:prstGeom>
        </p:spPr>
      </p:pic>
    </p:spTree>
    <p:extLst>
      <p:ext uri="{BB962C8B-B14F-4D97-AF65-F5344CB8AC3E}">
        <p14:creationId xmlns:p14="http://schemas.microsoft.com/office/powerpoint/2010/main" val="314543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1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E9407B4-B9CB-6A4A-A4CB-EAED6E5CBD53}"/>
              </a:ext>
            </a:extLst>
          </p:cNvPr>
          <p:cNvSpPr>
            <a:spLocks noGrp="1"/>
          </p:cNvSpPr>
          <p:nvPr>
            <p:ph type="pic" sz="quarter" idx="10" hasCustomPrompt="1"/>
          </p:nvPr>
        </p:nvSpPr>
        <p:spPr>
          <a:xfrm>
            <a:off x="12188824" y="0"/>
            <a:ext cx="12188825" cy="13715999"/>
          </a:xfrm>
          <a:solidFill>
            <a:schemeClr val="bg1">
              <a:lumMod val="95000"/>
            </a:schemeClr>
          </a:solidFill>
        </p:spPr>
        <p:txBody>
          <a:bodyPr>
            <a:normAutofit/>
          </a:bodyPr>
          <a:lstStyle>
            <a:lvl1pPr marL="0" indent="0">
              <a:buNone/>
              <a:defRPr sz="2800" baseline="0"/>
            </a:lvl1pPr>
          </a:lstStyle>
          <a:p>
            <a:r>
              <a:rPr lang="en-US" sz="2800" baseline="0" dirty="0"/>
              <a:t>Drag and drop image here </a:t>
            </a:r>
            <a:endParaRPr lang="en-US" dirty="0"/>
          </a:p>
        </p:txBody>
      </p:sp>
    </p:spTree>
    <p:extLst>
      <p:ext uri="{BB962C8B-B14F-4D97-AF65-F5344CB8AC3E}">
        <p14:creationId xmlns:p14="http://schemas.microsoft.com/office/powerpoint/2010/main" val="143297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9CF5AFCA-21A2-BA42-92F0-93742DA6D90A}"/>
              </a:ext>
            </a:extLst>
          </p:cNvPr>
          <p:cNvSpPr>
            <a:spLocks noGrp="1"/>
          </p:cNvSpPr>
          <p:nvPr>
            <p:ph sz="quarter" idx="12" hasCustomPrompt="1"/>
          </p:nvPr>
        </p:nvSpPr>
        <p:spPr>
          <a:xfrm>
            <a:off x="0" y="931413"/>
            <a:ext cx="12188825" cy="11092312"/>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20391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2488-064B-AC4E-88AB-4DF301435D98}"/>
              </a:ext>
            </a:extLst>
          </p:cNvPr>
          <p:cNvSpPr>
            <a:spLocks noGrp="1"/>
          </p:cNvSpPr>
          <p:nvPr>
            <p:ph sz="quarter" idx="12" hasCustomPrompt="1"/>
          </p:nvPr>
        </p:nvSpPr>
        <p:spPr>
          <a:xfrm>
            <a:off x="0"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
        <p:nvSpPr>
          <p:cNvPr id="6" name="Content Placeholder 4">
            <a:extLst>
              <a:ext uri="{FF2B5EF4-FFF2-40B4-BE49-F238E27FC236}">
                <a16:creationId xmlns:a16="http://schemas.microsoft.com/office/drawing/2014/main" id="{A406F873-346A-2B4C-91AA-21C6CC57D1D2}"/>
              </a:ext>
            </a:extLst>
          </p:cNvPr>
          <p:cNvSpPr>
            <a:spLocks noGrp="1"/>
          </p:cNvSpPr>
          <p:nvPr>
            <p:ph sz="quarter" idx="13" hasCustomPrompt="1"/>
          </p:nvPr>
        </p:nvSpPr>
        <p:spPr>
          <a:xfrm>
            <a:off x="12188825"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420258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2488-064B-AC4E-88AB-4DF301435D98}"/>
              </a:ext>
            </a:extLst>
          </p:cNvPr>
          <p:cNvSpPr>
            <a:spLocks noGrp="1"/>
          </p:cNvSpPr>
          <p:nvPr>
            <p:ph sz="quarter" idx="12" hasCustomPrompt="1"/>
          </p:nvPr>
        </p:nvSpPr>
        <p:spPr>
          <a:xfrm>
            <a:off x="0"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132457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406F873-346A-2B4C-91AA-21C6CC57D1D2}"/>
              </a:ext>
            </a:extLst>
          </p:cNvPr>
          <p:cNvSpPr>
            <a:spLocks noGrp="1"/>
          </p:cNvSpPr>
          <p:nvPr>
            <p:ph sz="quarter" idx="13" hasCustomPrompt="1"/>
          </p:nvPr>
        </p:nvSpPr>
        <p:spPr>
          <a:xfrm>
            <a:off x="12188825" y="3597275"/>
            <a:ext cx="12188825" cy="8426450"/>
          </a:xfrm>
          <a:solidFill>
            <a:schemeClr val="bg1">
              <a:lumMod val="95000"/>
            </a:schemeClr>
          </a:solidFill>
        </p:spPr>
        <p:txBody>
          <a:bodyPr>
            <a:normAutofit/>
          </a:bodyPr>
          <a:lstStyle>
            <a:lvl1pPr marL="0" indent="0">
              <a:buFontTx/>
              <a:buNone/>
              <a:defRPr sz="2800" baseline="0"/>
            </a:lvl1pPr>
            <a:lvl2pPr marL="914171" indent="0">
              <a:buFontTx/>
              <a:buNone/>
              <a:defRPr/>
            </a:lvl2pPr>
            <a:lvl3pPr marL="1828343" indent="0">
              <a:buFontTx/>
              <a:buNone/>
              <a:defRPr/>
            </a:lvl3pPr>
            <a:lvl4pPr marL="2742514" indent="0">
              <a:buFontTx/>
              <a:buNone/>
              <a:defRPr/>
            </a:lvl4pPr>
            <a:lvl5pPr marL="3656685" indent="0">
              <a:buFontTx/>
              <a:buNone/>
              <a:defRPr/>
            </a:lvl5pPr>
          </a:lstStyle>
          <a:p>
            <a:r>
              <a:rPr lang="en-US" dirty="0"/>
              <a:t>Click icon to add element of your choice</a:t>
            </a:r>
          </a:p>
        </p:txBody>
      </p:sp>
    </p:spTree>
    <p:extLst>
      <p:ext uri="{BB962C8B-B14F-4D97-AF65-F5344CB8AC3E}">
        <p14:creationId xmlns:p14="http://schemas.microsoft.com/office/powerpoint/2010/main" val="338762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val 10">
            <a:extLst>
              <a:ext uri="{FF2B5EF4-FFF2-40B4-BE49-F238E27FC236}">
                <a16:creationId xmlns:a16="http://schemas.microsoft.com/office/drawing/2014/main" id="{1433A82A-C5F3-3646-B2A9-02E86FC9E956}"/>
              </a:ext>
            </a:extLst>
          </p:cNvPr>
          <p:cNvSpPr/>
          <p:nvPr userDrawn="1"/>
        </p:nvSpPr>
        <p:spPr>
          <a:xfrm rot="16200000">
            <a:off x="748044" y="12846079"/>
            <a:ext cx="521207" cy="523914"/>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ontserrat" charset="0"/>
            </a:endParaRPr>
          </a:p>
        </p:txBody>
      </p:sp>
      <p:sp>
        <p:nvSpPr>
          <p:cNvPr id="12" name="TextBox 11">
            <a:extLst>
              <a:ext uri="{FF2B5EF4-FFF2-40B4-BE49-F238E27FC236}">
                <a16:creationId xmlns:a16="http://schemas.microsoft.com/office/drawing/2014/main" id="{D767E2A0-05C2-2348-A15B-405A233E2486}"/>
              </a:ext>
            </a:extLst>
          </p:cNvPr>
          <p:cNvSpPr txBox="1"/>
          <p:nvPr userDrawn="1"/>
        </p:nvSpPr>
        <p:spPr>
          <a:xfrm>
            <a:off x="678428" y="12848094"/>
            <a:ext cx="786038"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bg1"/>
                </a:solidFill>
                <a:latin typeface="Montserrat Light" charset="0"/>
                <a:ea typeface="Montserrat Light" charset="0"/>
                <a:cs typeface="Montserrat Light" charset="0"/>
              </a:rPr>
              <a:pPr algn="ctr"/>
              <a:t>‹#›</a:t>
            </a:fld>
            <a:r>
              <a:rPr lang="id-ID" sz="1800" b="0" i="0" dirty="0">
                <a:solidFill>
                  <a:schemeClr val="bg1"/>
                </a:solidFill>
                <a:latin typeface="Montserrat Light" charset="0"/>
                <a:ea typeface="Montserrat Light" charset="0"/>
                <a:cs typeface="Montserrat Light" charset="0"/>
              </a:rPr>
              <a:t>  </a:t>
            </a:r>
          </a:p>
        </p:txBody>
      </p:sp>
      <p:pic>
        <p:nvPicPr>
          <p:cNvPr id="13" name="Picture 12">
            <a:extLst>
              <a:ext uri="{FF2B5EF4-FFF2-40B4-BE49-F238E27FC236}">
                <a16:creationId xmlns:a16="http://schemas.microsoft.com/office/drawing/2014/main" id="{8B1D728B-1BC7-E744-BE03-1FE41EC5BECE}"/>
              </a:ext>
            </a:extLst>
          </p:cNvPr>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22395990" y="12114794"/>
            <a:ext cx="1645920" cy="1481328"/>
          </a:xfrm>
          <a:prstGeom prst="rect">
            <a:avLst/>
          </a:prstGeom>
        </p:spPr>
      </p:pic>
    </p:spTree>
    <p:extLst>
      <p:ext uri="{BB962C8B-B14F-4D97-AF65-F5344CB8AC3E}">
        <p14:creationId xmlns:p14="http://schemas.microsoft.com/office/powerpoint/2010/main" val="266235510"/>
      </p:ext>
    </p:extLst>
  </p:cSld>
  <p:clrMap bg1="lt1" tx1="dk1" bg2="lt2" tx2="dk2" accent1="accent1" accent2="accent2" accent3="accent3" accent4="accent4" accent5="accent5" accent6="accent6" hlink="hlink" folHlink="folHlink"/>
  <p:sldLayoutIdLst>
    <p:sldLayoutId id="2147483688" r:id="rId1"/>
    <p:sldLayoutId id="2147483692" r:id="rId2"/>
    <p:sldLayoutId id="2147483693" r:id="rId3"/>
    <p:sldLayoutId id="2147483691" r:id="rId4"/>
    <p:sldLayoutId id="2147483695" r:id="rId5"/>
    <p:sldLayoutId id="2147483689" r:id="rId6"/>
    <p:sldLayoutId id="2147483694" r:id="rId7"/>
    <p:sldLayoutId id="2147483697" r:id="rId8"/>
    <p:sldLayoutId id="2147483696" r:id="rId9"/>
    <p:sldLayoutId id="2147483690" r:id="rId10"/>
  </p:sldLayoutIdLst>
  <p:txStyles>
    <p:titleStyle>
      <a:lvl1pPr algn="l" defTabSz="1828343" rtl="0" eaLnBrk="1" latinLnBrk="0" hangingPunct="1">
        <a:lnSpc>
          <a:spcPct val="90000"/>
        </a:lnSpc>
        <a:spcBef>
          <a:spcPct val="0"/>
        </a:spcBef>
        <a:buNone/>
        <a:defRPr sz="8798" b="0" i="0" kern="1200">
          <a:solidFill>
            <a:schemeClr val="tx1"/>
          </a:solidFill>
          <a:latin typeface="Montserrat Regular" pitchFamily="2" charset="77"/>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958/occupational-health-and-safet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cfmws-sbmfc.com/sites/intranet-cfmws/human-resources/SitePageModern/2218/learning-and-developmen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63/awards-and-recognitio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cfmws-sbmfc.com/documents/preview/34950/HRPOL-05-Hours-of-Wor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fmws-sbmfc.com/documents/preview/34950/HRPOL-05-Hours-of-Wor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cfmws-sbmfc.com/sites/intranet-cfmws/human-resources/SitePageModern/14821/myperformanc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cfmws-sbmfc.com/sites/intranet-cfmws/human-resources/SitePageModern/30448/compensation-2" TargetMode="External"/><Relationship Id="rId3" Type="http://schemas.openxmlformats.org/officeDocument/2006/relationships/image" Target="../media/image15.jpg"/><Relationship Id="rId7" Type="http://schemas.openxmlformats.org/officeDocument/2006/relationships/hyperlink" Target="https://www.cfmws-sbmfc.com/sites/intranet-cfmws/draft-pages/SitePageModern/55023/employment-labour-relations-policies-and-legislation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cfmws-sbmfc.com/sites/intranet-cfmws/human-resources/SitePageModern/1857/hr-self-service" TargetMode="External"/><Relationship Id="rId5" Type="http://schemas.openxmlformats.org/officeDocument/2006/relationships/hyperlink" Target="https://www.cfmws-sbmfc.com/documents/preview/42738/HRPOL-09-Compensation" TargetMode="External"/><Relationship Id="rId4" Type="http://schemas.openxmlformats.org/officeDocument/2006/relationships/hyperlink" Target="https://www.cfmws-sbmfc.com/sites/intranet-cfmws/human-resources/SitePageModern/5392/my-employment-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www.cfmws-sbmfc.com/sites/intranet-cfmws/human-resources/SitePageModern/1887/workforce" TargetMode="External"/><Relationship Id="rId4" Type="http://schemas.openxmlformats.org/officeDocument/2006/relationships/hyperlink" Target="https://www.cfmws-sbmfc.com/documents/preview/45618/HRPOL-06-Leav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fmws-sbmfc.com/documents/preview/45618/HRPOL-06-Leav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4141/return-to-work-support-program"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4.cfmws.com/website/interactive/it/itss/en/itssservicerequest.asp"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fmws-sbmfc.com/documents/preview/16252/MFA-enrolling-and-Usin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4.cfmws.com/website/interactive/it/itss/en/itssservicerequest.asp"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2187/my-pension"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56/benefits-homepag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hyperlink" Target="http://www.mycanadalifeatwork.com/"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afconnection.ca/National/About-Us.aspx"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cfmws-sbmfc.com/sites/intranet-cfmws/Video/2735/cfmws-about-u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afconnection.ca/National/Programs-Services/CFOne.aspx"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cfmws-sbmfc.com/sites/intranet-cfmws/who-we-are/SitePageModern/1690/mission-vision" TargetMode="External"/><Relationship Id="rId4" Type="http://schemas.openxmlformats.org/officeDocument/2006/relationships/hyperlink" Target="https://cfmws.ca/about-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fmws.ca/about-us/cfmws-careers/our-team" TargetMode="External"/><Relationship Id="rId4" Type="http://schemas.openxmlformats.org/officeDocument/2006/relationships/hyperlink" Target="https://cfmws.ca/about-us/cfmws-careers/our-location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cfmws-sbmfc.com/sites/intranet-cfmws/human-resources/SitePageModern/1963/shared-competencies"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934/champion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cfmws-sbmfc.com/sites/intranet-cfmws/human-resources/SitePageModern/1861/official-language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cfmws.ca/about-us/cfmws-careers/careers-faq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fmws.ca/about-us/conflict-resolution-and-ethic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cfmws-sbmfc.com/sites/intranet-cfmws/ccre/SitePageModern/1780/ccre-home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35">
            <a:extLst>
              <a:ext uri="{FF2B5EF4-FFF2-40B4-BE49-F238E27FC236}">
                <a16:creationId xmlns:a16="http://schemas.microsoft.com/office/drawing/2014/main" id="{168F070B-4288-1945-9271-DDE206D3DE55}"/>
              </a:ext>
            </a:extLst>
          </p:cNvPr>
          <p:cNvSpPr/>
          <p:nvPr/>
        </p:nvSpPr>
        <p:spPr>
          <a:xfrm>
            <a:off x="7252" y="5651236"/>
            <a:ext cx="12366000" cy="4665600"/>
          </a:xfrm>
          <a:custGeom>
            <a:avLst/>
            <a:gdLst>
              <a:gd name="connsiteX0" fmla="*/ 0 w 12361958"/>
              <a:gd name="connsiteY0" fmla="*/ 0 h 4662000"/>
              <a:gd name="connsiteX1" fmla="*/ 12005548 w 12361958"/>
              <a:gd name="connsiteY1" fmla="*/ 0 h 4662000"/>
              <a:gd name="connsiteX2" fmla="*/ 12361958 w 12361958"/>
              <a:gd name="connsiteY2" fmla="*/ 356410 h 4662000"/>
              <a:gd name="connsiteX3" fmla="*/ 12361958 w 12361958"/>
              <a:gd name="connsiteY3" fmla="*/ 4305590 h 4662000"/>
              <a:gd name="connsiteX4" fmla="*/ 12005548 w 12361958"/>
              <a:gd name="connsiteY4" fmla="*/ 4662000 h 4662000"/>
              <a:gd name="connsiteX5" fmla="*/ 0 w 12361958"/>
              <a:gd name="connsiteY5" fmla="*/ 4662000 h 4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1958" h="4662000">
                <a:moveTo>
                  <a:pt x="0" y="0"/>
                </a:moveTo>
                <a:lnTo>
                  <a:pt x="12005548" y="0"/>
                </a:lnTo>
                <a:cubicBezTo>
                  <a:pt x="12202388" y="0"/>
                  <a:pt x="12361958" y="159570"/>
                  <a:pt x="12361958" y="356410"/>
                </a:cubicBezTo>
                <a:lnTo>
                  <a:pt x="12361958" y="4305590"/>
                </a:lnTo>
                <a:cubicBezTo>
                  <a:pt x="12361958" y="4502430"/>
                  <a:pt x="12202388" y="4662000"/>
                  <a:pt x="12005548" y="4662000"/>
                </a:cubicBezTo>
                <a:lnTo>
                  <a:pt x="0" y="4662000"/>
                </a:lnTo>
                <a:close/>
              </a:path>
            </a:pathLst>
          </a:custGeom>
          <a:solidFill>
            <a:srgbClr val="E533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Regular" pitchFamily="2" charset="77"/>
            </a:endParaRPr>
          </a:p>
        </p:txBody>
      </p:sp>
      <p:sp>
        <p:nvSpPr>
          <p:cNvPr id="18" name="Text Placeholder 2">
            <a:extLst>
              <a:ext uri="{FF2B5EF4-FFF2-40B4-BE49-F238E27FC236}">
                <a16:creationId xmlns:a16="http://schemas.microsoft.com/office/drawing/2014/main" id="{B8423BC2-E347-7545-9ED9-3DFE7B627918}"/>
              </a:ext>
            </a:extLst>
          </p:cNvPr>
          <p:cNvSpPr txBox="1">
            <a:spLocks/>
          </p:cNvSpPr>
          <p:nvPr/>
        </p:nvSpPr>
        <p:spPr>
          <a:xfrm>
            <a:off x="219272" y="6852848"/>
            <a:ext cx="9699348" cy="1233285"/>
          </a:xfrm>
          <a:prstGeom prst="rect">
            <a:avLst/>
          </a:prstGeom>
        </p:spPr>
        <p:txBody>
          <a:bodyPr vert="horz" lIns="432000" tIns="45720" rIns="91440" bIns="45720" rtlCol="0">
            <a:noAutofit/>
          </a:bodyPr>
          <a:lstStyle>
            <a:lvl1pPr marL="0" indent="0" algn="l" defTabSz="1828343" rtl="0" eaLnBrk="1" latinLnBrk="0" hangingPunct="1">
              <a:lnSpc>
                <a:spcPct val="90000"/>
              </a:lnSpc>
              <a:spcBef>
                <a:spcPts val="2000"/>
              </a:spcBef>
              <a:buFontTx/>
              <a:buNone/>
              <a:defRPr sz="4000" b="1" i="0" kern="1200" spc="600">
                <a:solidFill>
                  <a:schemeClr val="bg1"/>
                </a:solidFill>
                <a:latin typeface="Montserrat" panose="00000500000000000000" pitchFamily="2" charset="0"/>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3200" b="1" i="0" kern="1200">
                <a:solidFill>
                  <a:schemeClr val="tx1"/>
                </a:solidFill>
                <a:latin typeface="Montserrat" panose="00000500000000000000" pitchFamily="2" charset="0"/>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2800" b="1" i="0" kern="1200">
                <a:solidFill>
                  <a:schemeClr val="tx1"/>
                </a:solidFill>
                <a:latin typeface="Montserrat" panose="00000500000000000000" pitchFamily="2" charset="0"/>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dirty="0"/>
              <a:t>Staff of Non-Public Funds, Canadian Forces</a:t>
            </a:r>
          </a:p>
        </p:txBody>
      </p:sp>
      <p:sp>
        <p:nvSpPr>
          <p:cNvPr id="19" name="Text Placeholder 2">
            <a:extLst>
              <a:ext uri="{FF2B5EF4-FFF2-40B4-BE49-F238E27FC236}">
                <a16:creationId xmlns:a16="http://schemas.microsoft.com/office/drawing/2014/main" id="{AF5F77B8-59C7-9748-8FB6-B2D1508ADD52}"/>
              </a:ext>
            </a:extLst>
          </p:cNvPr>
          <p:cNvSpPr txBox="1">
            <a:spLocks/>
          </p:cNvSpPr>
          <p:nvPr/>
        </p:nvSpPr>
        <p:spPr>
          <a:xfrm>
            <a:off x="219272" y="8700152"/>
            <a:ext cx="8016852" cy="879870"/>
          </a:xfrm>
          <a:prstGeom prst="rect">
            <a:avLst/>
          </a:prstGeom>
        </p:spPr>
        <p:txBody>
          <a:bodyPr vert="horz" lIns="432000" tIns="45720" rIns="91440" bIns="45720" rtlCol="0">
            <a:noAutofit/>
          </a:bodyPr>
          <a:lstStyle>
            <a:lvl1pPr marL="0" indent="0" algn="l" defTabSz="1828343" rtl="0" eaLnBrk="1" latinLnBrk="0" hangingPunct="1">
              <a:lnSpc>
                <a:spcPct val="90000"/>
              </a:lnSpc>
              <a:spcBef>
                <a:spcPts val="2000"/>
              </a:spcBef>
              <a:buFontTx/>
              <a:buNone/>
              <a:defRPr sz="3000" b="0" i="0" kern="1200" spc="600">
                <a:solidFill>
                  <a:schemeClr val="bg1"/>
                </a:solidFill>
                <a:latin typeface="Montserrat" panose="00000500000000000000" pitchFamily="2" charset="0"/>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3200" b="1" i="0" kern="1200">
                <a:solidFill>
                  <a:schemeClr val="tx1"/>
                </a:solidFill>
                <a:latin typeface="Montserrat" panose="00000500000000000000" pitchFamily="2" charset="0"/>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2800" b="1" i="0" kern="1200">
                <a:solidFill>
                  <a:schemeClr val="tx1"/>
                </a:solidFill>
                <a:latin typeface="Montserrat" panose="00000500000000000000" pitchFamily="2" charset="0"/>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2400" b="1" i="0" kern="1200">
                <a:solidFill>
                  <a:schemeClr val="tx1"/>
                </a:solidFill>
                <a:latin typeface="Montserrat" panose="00000500000000000000" pitchFamily="2" charset="0"/>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US" dirty="0"/>
              <a:t>Employee Orientation</a:t>
            </a:r>
          </a:p>
        </p:txBody>
      </p:sp>
      <p:sp>
        <p:nvSpPr>
          <p:cNvPr id="22" name="TextBox 21">
            <a:extLst>
              <a:ext uri="{FF2B5EF4-FFF2-40B4-BE49-F238E27FC236}">
                <a16:creationId xmlns:a16="http://schemas.microsoft.com/office/drawing/2014/main" id="{830D2905-7A1C-0F4A-BBD5-5BD66473A34E}"/>
              </a:ext>
            </a:extLst>
          </p:cNvPr>
          <p:cNvSpPr txBox="1"/>
          <p:nvPr/>
        </p:nvSpPr>
        <p:spPr>
          <a:xfrm>
            <a:off x="591670" y="5831032"/>
            <a:ext cx="11781581" cy="400110"/>
          </a:xfrm>
          <a:prstGeom prst="rect">
            <a:avLst/>
          </a:prstGeom>
          <a:noFill/>
        </p:spPr>
        <p:txBody>
          <a:bodyPr wrap="square" rtlCol="0">
            <a:spAutoFit/>
          </a:bodyPr>
          <a:lstStyle/>
          <a:p>
            <a:r>
              <a:rPr lang="en-US" sz="2000" spc="1200" dirty="0">
                <a:solidFill>
                  <a:schemeClr val="bg1"/>
                </a:solidFill>
                <a:latin typeface="Montserrat" charset="0"/>
                <a:ea typeface="Montserrat" charset="0"/>
                <a:cs typeface="Montserrat" charset="0"/>
              </a:rPr>
              <a:t>CFMWS HUMAN RESOURCES</a:t>
            </a:r>
          </a:p>
        </p:txBody>
      </p:sp>
      <p:sp>
        <p:nvSpPr>
          <p:cNvPr id="2" name="TextBox 1"/>
          <p:cNvSpPr txBox="1"/>
          <p:nvPr/>
        </p:nvSpPr>
        <p:spPr>
          <a:xfrm>
            <a:off x="12957669" y="1200149"/>
            <a:ext cx="9261231" cy="7292637"/>
          </a:xfrm>
          <a:prstGeom prst="rect">
            <a:avLst/>
          </a:prstGeom>
          <a:noFill/>
        </p:spPr>
        <p:txBody>
          <a:bodyPr wrap="square" rtlCol="0">
            <a:spAutoFit/>
          </a:bodyPr>
          <a:lstStyle/>
          <a:p>
            <a:r>
              <a:rPr lang="en-US" dirty="0"/>
              <a:t>In anticipation of your arrival, we have provided you with your upcoming orientation session presentation. To help you prepare for your session, this presentation highlights the topics covered in addition to providing informative details. </a:t>
            </a:r>
          </a:p>
          <a:p>
            <a:endParaRPr lang="en-US" dirty="0"/>
          </a:p>
          <a:p>
            <a:r>
              <a:rPr lang="en-US" dirty="0"/>
              <a:t>We invite you to have a read through and make note of any areas you may wish to ask questions in your orientation session. </a:t>
            </a:r>
          </a:p>
          <a:p>
            <a:endParaRPr lang="en-US" dirty="0"/>
          </a:p>
          <a:p>
            <a:r>
              <a:rPr lang="en-US" dirty="0"/>
              <a:t>Wishing you a great first day and looking forward to connecting in with you. </a:t>
            </a:r>
          </a:p>
        </p:txBody>
      </p:sp>
    </p:spTree>
    <p:extLst>
      <p:ext uri="{BB962C8B-B14F-4D97-AF65-F5344CB8AC3E}">
        <p14:creationId xmlns:p14="http://schemas.microsoft.com/office/powerpoint/2010/main" val="83978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OCCUPATIONAL HEALTH AND SAFETY</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702195" y="687649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50636" y="3989988"/>
            <a:ext cx="5448928"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Our Commitment</a:t>
            </a:r>
          </a:p>
        </p:txBody>
      </p:sp>
      <p:sp>
        <p:nvSpPr>
          <p:cNvPr id="25" name="Shape 2906">
            <a:extLst>
              <a:ext uri="{FF2B5EF4-FFF2-40B4-BE49-F238E27FC236}">
                <a16:creationId xmlns:a16="http://schemas.microsoft.com/office/drawing/2014/main" id="{FF6A0800-3343-F240-A80C-E9313710F77B}"/>
              </a:ext>
            </a:extLst>
          </p:cNvPr>
          <p:cNvSpPr/>
          <p:nvPr/>
        </p:nvSpPr>
        <p:spPr>
          <a:xfrm>
            <a:off x="3702195" y="410190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750636" y="6714528"/>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Your Obligation</a:t>
            </a:r>
          </a:p>
        </p:txBody>
      </p:sp>
      <p:sp>
        <p:nvSpPr>
          <p:cNvPr id="16" name="TextBox 15">
            <a:extLst>
              <a:ext uri="{FF2B5EF4-FFF2-40B4-BE49-F238E27FC236}">
                <a16:creationId xmlns:a16="http://schemas.microsoft.com/office/drawing/2014/main" id="{E33260E3-5AEC-D140-ACAF-BDB5F681058A}"/>
              </a:ext>
            </a:extLst>
          </p:cNvPr>
          <p:cNvSpPr txBox="1"/>
          <p:nvPr/>
        </p:nvSpPr>
        <p:spPr>
          <a:xfrm>
            <a:off x="4750634" y="7607999"/>
            <a:ext cx="16242261" cy="1569660"/>
          </a:xfrm>
          <a:prstGeom prst="rect">
            <a:avLst/>
          </a:prstGeom>
          <a:noFill/>
        </p:spPr>
        <p:txBody>
          <a:bodyPr wrap="square" rtlCol="0">
            <a:spAutoFit/>
          </a:bodyPr>
          <a:lstStyle/>
          <a:p>
            <a:pPr marL="457200" indent="-457200">
              <a:buFont typeface="Arial" panose="020B0604020202020204" pitchFamily="34" charset="0"/>
              <a:buChar char="•"/>
            </a:pPr>
            <a:r>
              <a:rPr lang="en-US" altLang="en-US" sz="3200" dirty="0">
                <a:latin typeface="Montserrat Light" panose="00000400000000000000" pitchFamily="2" charset="0"/>
              </a:rPr>
              <a:t>Report any work-related incidents/accidents</a:t>
            </a:r>
          </a:p>
          <a:p>
            <a:pPr marL="457200" indent="-457200">
              <a:buFont typeface="Arial" panose="020B0604020202020204" pitchFamily="34" charset="0"/>
              <a:buChar char="•"/>
            </a:pPr>
            <a:r>
              <a:rPr lang="en-US" altLang="en-US" sz="3200" dirty="0">
                <a:latin typeface="Montserrat Light" panose="00000400000000000000" pitchFamily="2" charset="0"/>
              </a:rPr>
              <a:t>Complete mandatory training</a:t>
            </a:r>
          </a:p>
          <a:p>
            <a:pPr marL="457200" indent="-457200">
              <a:buFont typeface="Arial" panose="020B0604020202020204" pitchFamily="34" charset="0"/>
              <a:buChar char="•"/>
            </a:pPr>
            <a:r>
              <a:rPr lang="en-US" altLang="en-US" sz="3200" dirty="0">
                <a:latin typeface="Montserrat Light" panose="00000400000000000000" pitchFamily="2" charset="0"/>
              </a:rPr>
              <a:t>Follow all safe work practices, policies and guidelines</a:t>
            </a:r>
          </a:p>
        </p:txBody>
      </p:sp>
      <p:sp>
        <p:nvSpPr>
          <p:cNvPr id="12" name="TextBox 11">
            <a:extLst>
              <a:ext uri="{FF2B5EF4-FFF2-40B4-BE49-F238E27FC236}">
                <a16:creationId xmlns:a16="http://schemas.microsoft.com/office/drawing/2014/main" id="{E33260E3-5AEC-D140-ACAF-BDB5F681058A}"/>
              </a:ext>
            </a:extLst>
          </p:cNvPr>
          <p:cNvSpPr txBox="1"/>
          <p:nvPr/>
        </p:nvSpPr>
        <p:spPr>
          <a:xfrm>
            <a:off x="4750636" y="4884250"/>
            <a:ext cx="16242261" cy="1077218"/>
          </a:xfrm>
          <a:prstGeom prst="rect">
            <a:avLst/>
          </a:prstGeom>
          <a:noFill/>
        </p:spPr>
        <p:txBody>
          <a:bodyPr wrap="square" rtlCol="0">
            <a:spAutoFit/>
          </a:bodyPr>
          <a:lstStyle/>
          <a:p>
            <a:r>
              <a:rPr lang="en-US" sz="3200" dirty="0">
                <a:latin typeface="Montserrat Light" panose="00000400000000000000" pitchFamily="2" charset="0"/>
              </a:rPr>
              <a:t>To provide a healthy and safe work environment for all employees and for any person present at a CFMWS workplace.</a:t>
            </a:r>
          </a:p>
        </p:txBody>
      </p:sp>
      <p:sp>
        <p:nvSpPr>
          <p:cNvPr id="10" name="TextBox 9">
            <a:extLst>
              <a:ext uri="{FF2B5EF4-FFF2-40B4-BE49-F238E27FC236}">
                <a16:creationId xmlns:a16="http://schemas.microsoft.com/office/drawing/2014/main" id="{8931BC40-06F5-374C-8E4E-18F4CBB361F1}"/>
              </a:ext>
            </a:extLst>
          </p:cNvPr>
          <p:cNvSpPr txBox="1"/>
          <p:nvPr/>
        </p:nvSpPr>
        <p:spPr>
          <a:xfrm>
            <a:off x="17324292" y="12245298"/>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282190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LEARNING AND DEVELOPMENT</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4" name="TextBox 23">
            <a:extLst>
              <a:ext uri="{FF2B5EF4-FFF2-40B4-BE49-F238E27FC236}">
                <a16:creationId xmlns:a16="http://schemas.microsoft.com/office/drawing/2014/main" id="{0340B178-5D31-444D-A8FA-E71280710E27}"/>
              </a:ext>
            </a:extLst>
          </p:cNvPr>
          <p:cNvSpPr txBox="1"/>
          <p:nvPr/>
        </p:nvSpPr>
        <p:spPr>
          <a:xfrm>
            <a:off x="4750635" y="3052892"/>
            <a:ext cx="6362639"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Learning Resources</a:t>
            </a:r>
          </a:p>
        </p:txBody>
      </p:sp>
      <p:sp>
        <p:nvSpPr>
          <p:cNvPr id="25" name="Shape 2906">
            <a:extLst>
              <a:ext uri="{FF2B5EF4-FFF2-40B4-BE49-F238E27FC236}">
                <a16:creationId xmlns:a16="http://schemas.microsoft.com/office/drawing/2014/main" id="{FF6A0800-3343-F240-A80C-E9313710F77B}"/>
              </a:ext>
            </a:extLst>
          </p:cNvPr>
          <p:cNvSpPr/>
          <p:nvPr/>
        </p:nvSpPr>
        <p:spPr>
          <a:xfrm>
            <a:off x="3726909" y="323894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nvSpPr>
        <p:spPr>
          <a:xfrm>
            <a:off x="4800062" y="3926339"/>
            <a:ext cx="16242261" cy="1077218"/>
          </a:xfrm>
          <a:prstGeom prst="rect">
            <a:avLst/>
          </a:prstGeom>
          <a:noFill/>
        </p:spPr>
        <p:txBody>
          <a:bodyPr wrap="square" rtlCol="0">
            <a:spAutoFit/>
          </a:bodyPr>
          <a:lstStyle/>
          <a:p>
            <a:pPr lvl="0"/>
            <a:r>
              <a:rPr lang="en-US" sz="3200" dirty="0">
                <a:latin typeface="Montserrat Light" panose="00000400000000000000" pitchFamily="2" charset="0"/>
              </a:rPr>
              <a:t>Access to MY</a:t>
            </a:r>
            <a:r>
              <a:rPr lang="en-US" sz="3200" b="1" dirty="0">
                <a:latin typeface="Montserrat Light" panose="00000400000000000000" pitchFamily="2" charset="0"/>
              </a:rPr>
              <a:t>TALENT</a:t>
            </a:r>
            <a:r>
              <a:rPr lang="en-US" sz="3200" dirty="0">
                <a:latin typeface="Montserrat Light" panose="00000400000000000000" pitchFamily="2" charset="0"/>
              </a:rPr>
              <a:t>, a one-stop digital platform that will fully support your learning and development journey at CFMWS through the </a:t>
            </a:r>
            <a:r>
              <a:rPr lang="en-US" sz="3200" b="1" dirty="0">
                <a:latin typeface="Montserrat Light" panose="00000400000000000000" pitchFamily="2" charset="0"/>
              </a:rPr>
              <a:t>LEARNING</a:t>
            </a:r>
            <a:r>
              <a:rPr lang="en-US" sz="3200" dirty="0">
                <a:latin typeface="Montserrat Light" panose="00000400000000000000" pitchFamily="2" charset="0"/>
              </a:rPr>
              <a:t> module.</a:t>
            </a:r>
          </a:p>
        </p:txBody>
      </p:sp>
      <p:pic>
        <p:nvPicPr>
          <p:cNvPr id="8" name="Picture 7" descr="Logo&#10;&#10;Description automatically generated">
            <a:extLst>
              <a:ext uri="{FF2B5EF4-FFF2-40B4-BE49-F238E27FC236}">
                <a16:creationId xmlns:a16="http://schemas.microsoft.com/office/drawing/2014/main" id="{177EE4B1-668A-4291-98E1-C2B69DDEFB4A}"/>
              </a:ext>
            </a:extLst>
          </p:cNvPr>
          <p:cNvPicPr>
            <a:picLocks noChangeAspect="1"/>
          </p:cNvPicPr>
          <p:nvPr/>
        </p:nvPicPr>
        <p:blipFill rotWithShape="1">
          <a:blip r:embed="rId3"/>
          <a:srcRect r="31944"/>
          <a:stretch/>
        </p:blipFill>
        <p:spPr>
          <a:xfrm>
            <a:off x="17858768" y="4884919"/>
            <a:ext cx="5131533" cy="1886531"/>
          </a:xfrm>
          <a:prstGeom prst="rect">
            <a:avLst/>
          </a:prstGeom>
        </p:spPr>
      </p:pic>
      <p:sp>
        <p:nvSpPr>
          <p:cNvPr id="17" name="TextBox 16">
            <a:extLst>
              <a:ext uri="{FF2B5EF4-FFF2-40B4-BE49-F238E27FC236}">
                <a16:creationId xmlns:a16="http://schemas.microsoft.com/office/drawing/2014/main" id="{8931BC40-06F5-374C-8E4E-18F4CBB361F1}"/>
              </a:ext>
            </a:extLst>
          </p:cNvPr>
          <p:cNvSpPr txBox="1"/>
          <p:nvPr/>
        </p:nvSpPr>
        <p:spPr>
          <a:xfrm>
            <a:off x="17347736" y="12245298"/>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4"/>
              </a:rPr>
              <a:t>CORE</a:t>
            </a:r>
            <a:endParaRPr lang="en-US" sz="3200" spc="600" dirty="0">
              <a:solidFill>
                <a:srgbClr val="383C3C"/>
              </a:solidFill>
              <a:latin typeface="Montserrat" charset="0"/>
              <a:ea typeface="Montserrat" charset="0"/>
              <a:cs typeface="Montserrat" charset="0"/>
            </a:endParaRPr>
          </a:p>
        </p:txBody>
      </p:sp>
      <p:sp>
        <p:nvSpPr>
          <p:cNvPr id="2" name="Rectangle 1"/>
          <p:cNvSpPr/>
          <p:nvPr/>
        </p:nvSpPr>
        <p:spPr>
          <a:xfrm>
            <a:off x="4750635" y="6375617"/>
            <a:ext cx="15870793" cy="1569660"/>
          </a:xfrm>
          <a:prstGeom prst="rect">
            <a:avLst/>
          </a:prstGeom>
        </p:spPr>
        <p:txBody>
          <a:bodyPr wrap="square">
            <a:spAutoFit/>
          </a:bodyPr>
          <a:lstStyle/>
          <a:p>
            <a:r>
              <a:rPr lang="en-US" sz="3200" dirty="0">
                <a:latin typeface="Montserrat Light" panose="00000400000000000000" pitchFamily="2" charset="0"/>
              </a:rPr>
              <a:t>All employees have access to a </a:t>
            </a:r>
            <a:r>
              <a:rPr lang="en-US" sz="3200" b="1" dirty="0">
                <a:latin typeface="Montserrat Light" panose="00000400000000000000" pitchFamily="2" charset="0"/>
              </a:rPr>
              <a:t>LinkedIn Learning </a:t>
            </a:r>
            <a:r>
              <a:rPr lang="en-US" sz="3200" dirty="0">
                <a:latin typeface="Montserrat Light" panose="00000400000000000000" pitchFamily="2" charset="0"/>
              </a:rPr>
              <a:t>subscription through our MYTALENT system. Explore our extensive library of courses designed to support both your professional and personal growth.</a:t>
            </a:r>
          </a:p>
        </p:txBody>
      </p:sp>
      <p:sp>
        <p:nvSpPr>
          <p:cNvPr id="18" name="Shape 2906">
            <a:extLst>
              <a:ext uri="{FF2B5EF4-FFF2-40B4-BE49-F238E27FC236}">
                <a16:creationId xmlns:a16="http://schemas.microsoft.com/office/drawing/2014/main" id="{FF6A0800-3343-F240-A80C-E9313710F77B}"/>
              </a:ext>
            </a:extLst>
          </p:cNvPr>
          <p:cNvSpPr/>
          <p:nvPr/>
        </p:nvSpPr>
        <p:spPr>
          <a:xfrm>
            <a:off x="3726909" y="649219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Tree>
    <p:extLst>
      <p:ext uri="{BB962C8B-B14F-4D97-AF65-F5344CB8AC3E}">
        <p14:creationId xmlns:p14="http://schemas.microsoft.com/office/powerpoint/2010/main" val="332503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AWARDS AND RECOGNITION</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706544" y="870579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25201" y="3078526"/>
            <a:ext cx="6357831"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Formal Recognition</a:t>
            </a:r>
          </a:p>
        </p:txBody>
      </p:sp>
      <p:sp>
        <p:nvSpPr>
          <p:cNvPr id="25" name="Shape 2906">
            <a:extLst>
              <a:ext uri="{FF2B5EF4-FFF2-40B4-BE49-F238E27FC236}">
                <a16:creationId xmlns:a16="http://schemas.microsoft.com/office/drawing/2014/main" id="{FF6A0800-3343-F240-A80C-E9313710F77B}"/>
              </a:ext>
            </a:extLst>
          </p:cNvPr>
          <p:cNvSpPr/>
          <p:nvPr/>
        </p:nvSpPr>
        <p:spPr>
          <a:xfrm>
            <a:off x="3706544" y="322256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725201" y="8535162"/>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Informal Recognition</a:t>
            </a:r>
          </a:p>
        </p:txBody>
      </p:sp>
      <p:sp>
        <p:nvSpPr>
          <p:cNvPr id="14" name="Shape 2906">
            <a:extLst>
              <a:ext uri="{FF2B5EF4-FFF2-40B4-BE49-F238E27FC236}">
                <a16:creationId xmlns:a16="http://schemas.microsoft.com/office/drawing/2014/main" id="{88491936-F507-6C4B-971E-B025FAFA08B3}"/>
              </a:ext>
            </a:extLst>
          </p:cNvPr>
          <p:cNvSpPr/>
          <p:nvPr/>
        </p:nvSpPr>
        <p:spPr>
          <a:xfrm>
            <a:off x="3706544" y="10503239"/>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4725201" y="10377133"/>
            <a:ext cx="703750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Everyday Recognition</a:t>
            </a:r>
          </a:p>
        </p:txBody>
      </p:sp>
      <p:sp>
        <p:nvSpPr>
          <p:cNvPr id="16" name="TextBox 15">
            <a:extLst>
              <a:ext uri="{FF2B5EF4-FFF2-40B4-BE49-F238E27FC236}">
                <a16:creationId xmlns:a16="http://schemas.microsoft.com/office/drawing/2014/main" id="{E33260E3-5AEC-D140-ACAF-BDB5F681058A}"/>
              </a:ext>
            </a:extLst>
          </p:cNvPr>
          <p:cNvSpPr txBox="1"/>
          <p:nvPr/>
        </p:nvSpPr>
        <p:spPr>
          <a:xfrm>
            <a:off x="4749916" y="9395631"/>
            <a:ext cx="16242261" cy="584775"/>
          </a:xfrm>
          <a:prstGeom prst="rect">
            <a:avLst/>
          </a:prstGeom>
          <a:noFill/>
        </p:spPr>
        <p:txBody>
          <a:bodyPr wrap="square" rtlCol="0">
            <a:spAutoFit/>
          </a:bodyPr>
          <a:lstStyle/>
          <a:p>
            <a:r>
              <a:rPr lang="en-US" altLang="en-US" sz="3200" dirty="0">
                <a:latin typeface="Montserrat Light" panose="00000400000000000000" pitchFamily="2" charset="0"/>
              </a:rPr>
              <a:t>Leaders recognizing employees for specific behaviors or activities</a:t>
            </a:r>
          </a:p>
        </p:txBody>
      </p:sp>
      <p:sp>
        <p:nvSpPr>
          <p:cNvPr id="12" name="TextBox 11">
            <a:extLst>
              <a:ext uri="{FF2B5EF4-FFF2-40B4-BE49-F238E27FC236}">
                <a16:creationId xmlns:a16="http://schemas.microsoft.com/office/drawing/2014/main" id="{E33260E3-5AEC-D140-ACAF-BDB5F681058A}"/>
              </a:ext>
            </a:extLst>
          </p:cNvPr>
          <p:cNvSpPr txBox="1"/>
          <p:nvPr/>
        </p:nvSpPr>
        <p:spPr>
          <a:xfrm>
            <a:off x="4798076" y="3974386"/>
            <a:ext cx="16242261" cy="4031873"/>
          </a:xfrm>
          <a:prstGeom prst="rect">
            <a:avLst/>
          </a:prstGeom>
          <a:noFill/>
        </p:spPr>
        <p:txBody>
          <a:bodyPr wrap="square" rtlCol="0">
            <a:spAutoFit/>
          </a:bodyPr>
          <a:lstStyle/>
          <a:p>
            <a:r>
              <a:rPr lang="en-US" sz="3200" dirty="0">
                <a:latin typeface="Montserrat Light" panose="00000400000000000000" pitchFamily="2" charset="0"/>
              </a:rPr>
              <a:t>Recognition of Service</a:t>
            </a:r>
          </a:p>
          <a:p>
            <a:pPr marL="2285680" lvl="2" indent="-457200">
              <a:buFont typeface="Arial" panose="020B0604020202020204" pitchFamily="34" charset="0"/>
              <a:buChar char="•"/>
            </a:pPr>
            <a:r>
              <a:rPr lang="en-US" sz="3200" dirty="0">
                <a:latin typeface="Montserrat Light" panose="00000400000000000000" pitchFamily="2" charset="0"/>
              </a:rPr>
              <a:t>Years of Service</a:t>
            </a:r>
          </a:p>
          <a:p>
            <a:pPr marL="2285680" lvl="2" indent="-457200">
              <a:buFont typeface="Arial" panose="020B0604020202020204" pitchFamily="34" charset="0"/>
              <a:buChar char="•"/>
            </a:pPr>
            <a:r>
              <a:rPr lang="en-US" sz="3200" dirty="0">
                <a:latin typeface="Montserrat Light" panose="00000400000000000000" pitchFamily="2" charset="0"/>
              </a:rPr>
              <a:t>Retirement</a:t>
            </a:r>
          </a:p>
          <a:p>
            <a:r>
              <a:rPr lang="en-US" sz="3200" dirty="0">
                <a:latin typeface="Montserrat Light" panose="00000400000000000000" pitchFamily="2" charset="0"/>
              </a:rPr>
              <a:t>Recognition of Achievement</a:t>
            </a:r>
          </a:p>
          <a:p>
            <a:pPr marL="2285680" lvl="2" indent="-457200">
              <a:buFont typeface="Arial" panose="020B0604020202020204" pitchFamily="34" charset="0"/>
              <a:buChar char="•"/>
            </a:pPr>
            <a:r>
              <a:rPr lang="en-US" sz="3200" dirty="0">
                <a:latin typeface="Montserrat Light" panose="00000400000000000000" pitchFamily="2" charset="0"/>
              </a:rPr>
              <a:t>CDS Distinguished Achievement Award</a:t>
            </a:r>
          </a:p>
          <a:p>
            <a:pPr marL="2285680" lvl="2" indent="-457200">
              <a:buFont typeface="Arial" panose="020B0604020202020204" pitchFamily="34" charset="0"/>
              <a:buChar char="•"/>
            </a:pPr>
            <a:r>
              <a:rPr lang="en-US" sz="3200" dirty="0">
                <a:latin typeface="Montserrat Light" panose="00000400000000000000" pitchFamily="2" charset="0"/>
              </a:rPr>
              <a:t>CEO Exceptional Merit Award</a:t>
            </a:r>
          </a:p>
          <a:p>
            <a:pPr marL="60485" lvl="1"/>
            <a:endParaRPr lang="en-US" sz="3200" dirty="0">
              <a:latin typeface="Montserrat Light" panose="00000400000000000000" pitchFamily="2" charset="0"/>
            </a:endParaRPr>
          </a:p>
          <a:p>
            <a:pPr marL="60485" lvl="1"/>
            <a:r>
              <a:rPr lang="en-US" sz="3200" dirty="0">
                <a:latin typeface="Montserrat Light" panose="00000400000000000000" pitchFamily="2" charset="0"/>
              </a:rPr>
              <a:t>Divisional Recognition Awards</a:t>
            </a:r>
          </a:p>
        </p:txBody>
      </p:sp>
      <p:sp>
        <p:nvSpPr>
          <p:cNvPr id="13" name="TextBox 12">
            <a:extLst>
              <a:ext uri="{FF2B5EF4-FFF2-40B4-BE49-F238E27FC236}">
                <a16:creationId xmlns:a16="http://schemas.microsoft.com/office/drawing/2014/main" id="{E33260E3-5AEC-D140-ACAF-BDB5F681058A}"/>
              </a:ext>
            </a:extLst>
          </p:cNvPr>
          <p:cNvSpPr txBox="1"/>
          <p:nvPr/>
        </p:nvSpPr>
        <p:spPr>
          <a:xfrm>
            <a:off x="4749916" y="11252936"/>
            <a:ext cx="16242261" cy="584775"/>
          </a:xfrm>
          <a:prstGeom prst="rect">
            <a:avLst/>
          </a:prstGeom>
          <a:noFill/>
        </p:spPr>
        <p:txBody>
          <a:bodyPr wrap="square" rtlCol="0">
            <a:spAutoFit/>
          </a:bodyPr>
          <a:lstStyle/>
          <a:p>
            <a:r>
              <a:rPr lang="en-US" altLang="en-US" sz="3200" dirty="0">
                <a:latin typeface="Montserrat Light" panose="00000400000000000000" pitchFamily="2" charset="0"/>
              </a:rPr>
              <a:t>Daily Appreciation and Peer-to-Peer Recognition</a:t>
            </a:r>
          </a:p>
        </p:txBody>
      </p:sp>
      <p:sp>
        <p:nvSpPr>
          <p:cNvPr id="17" name="TextBox 16">
            <a:extLst>
              <a:ext uri="{FF2B5EF4-FFF2-40B4-BE49-F238E27FC236}">
                <a16:creationId xmlns:a16="http://schemas.microsoft.com/office/drawing/2014/main" id="{8931BC40-06F5-374C-8E4E-18F4CBB361F1}"/>
              </a:ext>
            </a:extLst>
          </p:cNvPr>
          <p:cNvSpPr txBox="1"/>
          <p:nvPr/>
        </p:nvSpPr>
        <p:spPr>
          <a:xfrm>
            <a:off x="17347735" y="12245298"/>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15406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HOURS OF WORK</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8" name="Shape 2906">
            <a:extLst>
              <a:ext uri="{FF2B5EF4-FFF2-40B4-BE49-F238E27FC236}">
                <a16:creationId xmlns:a16="http://schemas.microsoft.com/office/drawing/2014/main" id="{38C9CB04-2009-AF49-825D-78E36026D99E}"/>
              </a:ext>
            </a:extLst>
          </p:cNvPr>
          <p:cNvSpPr/>
          <p:nvPr/>
        </p:nvSpPr>
        <p:spPr>
          <a:xfrm>
            <a:off x="3698011" y="323475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38C9CB04-2009-AF49-825D-78E36026D99E}"/>
              </a:ext>
            </a:extLst>
          </p:cNvPr>
          <p:cNvSpPr/>
          <p:nvPr/>
        </p:nvSpPr>
        <p:spPr>
          <a:xfrm>
            <a:off x="3698011" y="867774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Shape 2906">
            <a:extLst>
              <a:ext uri="{FF2B5EF4-FFF2-40B4-BE49-F238E27FC236}">
                <a16:creationId xmlns:a16="http://schemas.microsoft.com/office/drawing/2014/main" id="{38C9CB04-2009-AF49-825D-78E36026D99E}"/>
              </a:ext>
            </a:extLst>
          </p:cNvPr>
          <p:cNvSpPr/>
          <p:nvPr/>
        </p:nvSpPr>
        <p:spPr>
          <a:xfrm>
            <a:off x="3698011" y="502812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0340B178-5D31-444D-A8FA-E71280710E27}"/>
              </a:ext>
            </a:extLst>
          </p:cNvPr>
          <p:cNvSpPr txBox="1"/>
          <p:nvPr/>
        </p:nvSpPr>
        <p:spPr>
          <a:xfrm>
            <a:off x="4745888" y="3122874"/>
            <a:ext cx="7755649"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Standard Hours of Work</a:t>
            </a:r>
          </a:p>
        </p:txBody>
      </p:sp>
      <p:sp>
        <p:nvSpPr>
          <p:cNvPr id="13" name="TextBox 12">
            <a:extLst>
              <a:ext uri="{FF2B5EF4-FFF2-40B4-BE49-F238E27FC236}">
                <a16:creationId xmlns:a16="http://schemas.microsoft.com/office/drawing/2014/main" id="{0340B178-5D31-444D-A8FA-E71280710E27}"/>
              </a:ext>
            </a:extLst>
          </p:cNvPr>
          <p:cNvSpPr txBox="1"/>
          <p:nvPr/>
        </p:nvSpPr>
        <p:spPr>
          <a:xfrm>
            <a:off x="4745888" y="4866153"/>
            <a:ext cx="9592691"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Non-Standard Hours of Work</a:t>
            </a:r>
          </a:p>
        </p:txBody>
      </p:sp>
      <p:sp>
        <p:nvSpPr>
          <p:cNvPr id="14" name="TextBox 13">
            <a:extLst>
              <a:ext uri="{FF2B5EF4-FFF2-40B4-BE49-F238E27FC236}">
                <a16:creationId xmlns:a16="http://schemas.microsoft.com/office/drawing/2014/main" id="{0340B178-5D31-444D-A8FA-E71280710E27}"/>
              </a:ext>
            </a:extLst>
          </p:cNvPr>
          <p:cNvSpPr txBox="1"/>
          <p:nvPr/>
        </p:nvSpPr>
        <p:spPr>
          <a:xfrm>
            <a:off x="4745888" y="8584405"/>
            <a:ext cx="9536585"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Meal Breaks and Rest Periods</a:t>
            </a:r>
          </a:p>
        </p:txBody>
      </p:sp>
      <p:sp>
        <p:nvSpPr>
          <p:cNvPr id="2" name="Rectangle 1"/>
          <p:cNvSpPr/>
          <p:nvPr/>
        </p:nvSpPr>
        <p:spPr>
          <a:xfrm>
            <a:off x="4745888" y="3947991"/>
            <a:ext cx="8517075" cy="584775"/>
          </a:xfrm>
          <a:prstGeom prst="rect">
            <a:avLst/>
          </a:prstGeom>
        </p:spPr>
        <p:txBody>
          <a:bodyPr wrap="none">
            <a:spAutoFit/>
          </a:bodyPr>
          <a:lstStyle/>
          <a:p>
            <a:r>
              <a:rPr lang="en-US" altLang="en-US" sz="3200" dirty="0">
                <a:latin typeface="Montserrat Light" panose="00000400000000000000" pitchFamily="2" charset="0"/>
                <a:cs typeface="Arial"/>
              </a:rPr>
              <a:t>Work week runs from Monday to Sunday</a:t>
            </a:r>
            <a:endParaRPr lang="en-US" sz="3200" dirty="0">
              <a:latin typeface="Montserrat Light" panose="00000400000000000000" pitchFamily="2" charset="0"/>
            </a:endParaRPr>
          </a:p>
        </p:txBody>
      </p:sp>
      <p:sp>
        <p:nvSpPr>
          <p:cNvPr id="3" name="Rectangle 2"/>
          <p:cNvSpPr/>
          <p:nvPr/>
        </p:nvSpPr>
        <p:spPr>
          <a:xfrm>
            <a:off x="4745888" y="5721518"/>
            <a:ext cx="12188825" cy="2554545"/>
          </a:xfrm>
          <a:prstGeom prst="rect">
            <a:avLst/>
          </a:prstGeom>
        </p:spPr>
        <p:txBody>
          <a:bodyPr>
            <a:spAutoFit/>
          </a:bodyPr>
          <a:lstStyle/>
          <a:p>
            <a:pPr marL="457200" indent="-457200">
              <a:buFont typeface="Arial" panose="020B0604020202020204" pitchFamily="34" charset="0"/>
              <a:buChar char="•"/>
            </a:pPr>
            <a:r>
              <a:rPr lang="en-US" altLang="en-US" sz="3200" i="1" dirty="0">
                <a:latin typeface="Montserrat Light" panose="00000400000000000000" pitchFamily="2" charset="0"/>
                <a:cs typeface="Arial"/>
              </a:rPr>
              <a:t>Call Back </a:t>
            </a:r>
          </a:p>
          <a:p>
            <a:pPr marL="457200" indent="-457200">
              <a:buFont typeface="Arial" panose="020B0604020202020204" pitchFamily="34" charset="0"/>
              <a:buChar char="•"/>
            </a:pPr>
            <a:r>
              <a:rPr lang="en-US" altLang="en-US" sz="3200" i="1" dirty="0">
                <a:latin typeface="Montserrat Light" panose="00000400000000000000" pitchFamily="2" charset="0"/>
                <a:cs typeface="Arial"/>
              </a:rPr>
              <a:t>Call In </a:t>
            </a:r>
          </a:p>
          <a:p>
            <a:pPr marL="457200" indent="-457200">
              <a:buFont typeface="Arial" panose="020B0604020202020204" pitchFamily="34" charset="0"/>
              <a:buChar char="•"/>
            </a:pPr>
            <a:r>
              <a:rPr lang="en-US" altLang="en-US" sz="3200" i="1" dirty="0">
                <a:latin typeface="Montserrat Light" panose="00000400000000000000" pitchFamily="2" charset="0"/>
                <a:cs typeface="Arial"/>
              </a:rPr>
              <a:t>Non-Standard Work Schedule</a:t>
            </a:r>
            <a:endParaRPr lang="en-US" altLang="en-US" sz="3200" i="1" dirty="0">
              <a:latin typeface="Montserrat Light" panose="00000400000000000000" pitchFamily="2" charset="0"/>
              <a:cs typeface="Arial" panose="020B0604020202020204" pitchFamily="34" charset="0"/>
            </a:endParaRPr>
          </a:p>
          <a:p>
            <a:pPr marL="457200" indent="-457200">
              <a:buFont typeface="Arial" panose="020B0604020202020204" pitchFamily="34" charset="0"/>
              <a:buChar char="•"/>
            </a:pPr>
            <a:r>
              <a:rPr lang="en-US" altLang="en-US" sz="3200" i="1" dirty="0">
                <a:latin typeface="Montserrat Light" panose="00000400000000000000" pitchFamily="2" charset="0"/>
                <a:cs typeface="Arial"/>
              </a:rPr>
              <a:t>Split Shift </a:t>
            </a:r>
          </a:p>
          <a:p>
            <a:pPr marL="457200" indent="-457200">
              <a:buFont typeface="Arial" panose="020B0604020202020204" pitchFamily="34" charset="0"/>
              <a:buChar char="•"/>
            </a:pPr>
            <a:r>
              <a:rPr lang="en-CA" altLang="en-US" sz="3200" i="1" dirty="0">
                <a:latin typeface="Montserrat Light" panose="00000400000000000000" pitchFamily="2" charset="0"/>
                <a:cs typeface="Arial"/>
              </a:rPr>
              <a:t>Temporary Increase in Hours </a:t>
            </a:r>
            <a:endParaRPr lang="en-CA" altLang="en-US" sz="3200" dirty="0">
              <a:latin typeface="Montserrat Light" panose="00000400000000000000" pitchFamily="2" charset="0"/>
              <a:cs typeface="Arial" panose="020B0604020202020204" pitchFamily="34" charset="0"/>
            </a:endParaRPr>
          </a:p>
        </p:txBody>
      </p:sp>
      <p:sp>
        <p:nvSpPr>
          <p:cNvPr id="4" name="Rectangle 3"/>
          <p:cNvSpPr/>
          <p:nvPr/>
        </p:nvSpPr>
        <p:spPr>
          <a:xfrm>
            <a:off x="4745888" y="9246690"/>
            <a:ext cx="11064247" cy="584775"/>
          </a:xfrm>
          <a:prstGeom prst="rect">
            <a:avLst/>
          </a:prstGeom>
        </p:spPr>
        <p:txBody>
          <a:bodyPr wrap="none">
            <a:spAutoFit/>
          </a:bodyPr>
          <a:lstStyle/>
          <a:p>
            <a:r>
              <a:rPr lang="en-CA" altLang="en-US" sz="3200" dirty="0">
                <a:latin typeface="Montserrat Light" panose="00000400000000000000" pitchFamily="2" charset="0"/>
                <a:cs typeface="Arial"/>
              </a:rPr>
              <a:t>Meal Breaks : an unpaid break (generally 30 minutes) </a:t>
            </a:r>
            <a:endParaRPr lang="en-US" sz="3200" dirty="0">
              <a:latin typeface="Montserrat Light" panose="00000400000000000000" pitchFamily="2" charset="0"/>
            </a:endParaRPr>
          </a:p>
        </p:txBody>
      </p:sp>
      <p:sp>
        <p:nvSpPr>
          <p:cNvPr id="19" name="Rectangle 18"/>
          <p:cNvSpPr/>
          <p:nvPr/>
        </p:nvSpPr>
        <p:spPr>
          <a:xfrm>
            <a:off x="4745888" y="9886285"/>
            <a:ext cx="7842211" cy="584775"/>
          </a:xfrm>
          <a:prstGeom prst="rect">
            <a:avLst/>
          </a:prstGeom>
        </p:spPr>
        <p:txBody>
          <a:bodyPr wrap="none">
            <a:spAutoFit/>
          </a:bodyPr>
          <a:lstStyle/>
          <a:p>
            <a:r>
              <a:rPr lang="en-CA" altLang="en-US" sz="3200" dirty="0">
                <a:latin typeface="Montserrat Light" panose="00000400000000000000" pitchFamily="2" charset="0"/>
                <a:cs typeface="Arial"/>
              </a:rPr>
              <a:t>Rest Periods : paid break (15 minutes) </a:t>
            </a:r>
            <a:endParaRPr lang="en-US" sz="3200" dirty="0">
              <a:latin typeface="Montserrat Light" panose="000004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6939">
            <a:off x="15103908" y="2446230"/>
            <a:ext cx="6885046" cy="5163784"/>
          </a:xfrm>
          <a:prstGeom prst="rect">
            <a:avLst/>
          </a:prstGeom>
        </p:spPr>
      </p:pic>
      <p:sp>
        <p:nvSpPr>
          <p:cNvPr id="15" name="TextBox 14">
            <a:extLst>
              <a:ext uri="{FF2B5EF4-FFF2-40B4-BE49-F238E27FC236}">
                <a16:creationId xmlns:a16="http://schemas.microsoft.com/office/drawing/2014/main" id="{8931BC40-06F5-374C-8E4E-18F4CBB361F1}"/>
              </a:ext>
            </a:extLst>
          </p:cNvPr>
          <p:cNvSpPr txBox="1"/>
          <p:nvPr/>
        </p:nvSpPr>
        <p:spPr>
          <a:xfrm>
            <a:off x="17305916" y="12272555"/>
            <a:ext cx="4796506"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4"/>
              </a:rPr>
              <a:t>CORE</a:t>
            </a:r>
            <a:endParaRPr lang="en-US" sz="3200" spc="600" dirty="0">
              <a:solidFill>
                <a:srgbClr val="383C3C"/>
              </a:solidFill>
              <a:latin typeface="Montserrat" charset="0"/>
              <a:ea typeface="Montserrat" charset="0"/>
              <a:cs typeface="Montserrat" charset="0"/>
            </a:endParaRPr>
          </a:p>
        </p:txBody>
      </p:sp>
      <p:sp>
        <p:nvSpPr>
          <p:cNvPr id="7" name="Rectangle 6"/>
          <p:cNvSpPr/>
          <p:nvPr/>
        </p:nvSpPr>
        <p:spPr>
          <a:xfrm>
            <a:off x="1371943" y="10831852"/>
            <a:ext cx="8636529" cy="1077218"/>
          </a:xfrm>
          <a:prstGeom prst="rect">
            <a:avLst/>
          </a:prstGeom>
          <a:ln w="38100">
            <a:solidFill>
              <a:srgbClr val="DA291C"/>
            </a:solidFill>
          </a:ln>
        </p:spPr>
        <p:txBody>
          <a:bodyPr wrap="square">
            <a:spAutoFit/>
          </a:bodyPr>
          <a:lstStyle/>
          <a:p>
            <a:r>
              <a:rPr lang="en-US" sz="3200" dirty="0">
                <a:latin typeface="Montserrat Light" panose="00000400000000000000" pitchFamily="2" charset="0"/>
                <a:cs typeface="Arial"/>
              </a:rPr>
              <a:t>Unionized employees:  Refer to your Collective Agreement</a:t>
            </a:r>
          </a:p>
        </p:txBody>
      </p:sp>
      <p:sp>
        <p:nvSpPr>
          <p:cNvPr id="17" name="Rectangle 16"/>
          <p:cNvSpPr/>
          <p:nvPr/>
        </p:nvSpPr>
        <p:spPr>
          <a:xfrm>
            <a:off x="15810135" y="10495090"/>
            <a:ext cx="7084967" cy="1077218"/>
          </a:xfrm>
          <a:prstGeom prst="rect">
            <a:avLst/>
          </a:prstGeom>
          <a:ln w="38100">
            <a:solidFill>
              <a:srgbClr val="DA291C"/>
            </a:solidFill>
          </a:ln>
        </p:spPr>
        <p:txBody>
          <a:bodyPr wrap="square">
            <a:spAutoFit/>
          </a:bodyPr>
          <a:lstStyle/>
          <a:p>
            <a:r>
              <a:rPr lang="en-US" sz="3200" dirty="0">
                <a:latin typeface="Montserrat Light" panose="00000400000000000000" pitchFamily="2" charset="0"/>
                <a:cs typeface="Arial"/>
              </a:rPr>
              <a:t>Non-Unionized employees:  Refer to HRPOL_05_Hours of Work</a:t>
            </a:r>
          </a:p>
        </p:txBody>
      </p:sp>
      <p:sp>
        <p:nvSpPr>
          <p:cNvPr id="16" name="Curved Right Arrow 15"/>
          <p:cNvSpPr/>
          <p:nvPr/>
        </p:nvSpPr>
        <p:spPr>
          <a:xfrm rot="20515672">
            <a:off x="14918430" y="10966367"/>
            <a:ext cx="986118" cy="2211417"/>
          </a:xfrm>
          <a:prstGeom prst="curvedRightArrow">
            <a:avLst/>
          </a:prstGeom>
          <a:solidFill>
            <a:srgbClr val="8A8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0024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HOURS OF WORK</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9" name="Shape 2906">
            <a:extLst>
              <a:ext uri="{FF2B5EF4-FFF2-40B4-BE49-F238E27FC236}">
                <a16:creationId xmlns:a16="http://schemas.microsoft.com/office/drawing/2014/main" id="{38C9CB04-2009-AF49-825D-78E36026D99E}"/>
              </a:ext>
            </a:extLst>
          </p:cNvPr>
          <p:cNvSpPr/>
          <p:nvPr/>
        </p:nvSpPr>
        <p:spPr>
          <a:xfrm>
            <a:off x="3698011" y="321610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0340B178-5D31-444D-A8FA-E71280710E27}"/>
              </a:ext>
            </a:extLst>
          </p:cNvPr>
          <p:cNvSpPr txBox="1"/>
          <p:nvPr/>
        </p:nvSpPr>
        <p:spPr>
          <a:xfrm>
            <a:off x="4745888" y="3048617"/>
            <a:ext cx="6713697"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Multiple Employment</a:t>
            </a:r>
          </a:p>
        </p:txBody>
      </p:sp>
      <p:sp>
        <p:nvSpPr>
          <p:cNvPr id="16" name="TextBox 15">
            <a:extLst>
              <a:ext uri="{FF2B5EF4-FFF2-40B4-BE49-F238E27FC236}">
                <a16:creationId xmlns:a16="http://schemas.microsoft.com/office/drawing/2014/main" id="{0340B178-5D31-444D-A8FA-E71280710E27}"/>
              </a:ext>
            </a:extLst>
          </p:cNvPr>
          <p:cNvSpPr txBox="1"/>
          <p:nvPr/>
        </p:nvSpPr>
        <p:spPr>
          <a:xfrm>
            <a:off x="4745888" y="5830778"/>
            <a:ext cx="692529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Flexible Work Options</a:t>
            </a:r>
          </a:p>
        </p:txBody>
      </p:sp>
      <p:sp>
        <p:nvSpPr>
          <p:cNvPr id="17" name="Shape 2906">
            <a:extLst>
              <a:ext uri="{FF2B5EF4-FFF2-40B4-BE49-F238E27FC236}">
                <a16:creationId xmlns:a16="http://schemas.microsoft.com/office/drawing/2014/main" id="{38C9CB04-2009-AF49-825D-78E36026D99E}"/>
              </a:ext>
            </a:extLst>
          </p:cNvPr>
          <p:cNvSpPr/>
          <p:nvPr/>
        </p:nvSpPr>
        <p:spPr>
          <a:xfrm>
            <a:off x="3698011" y="597906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3" name="Rectangle 2"/>
          <p:cNvSpPr/>
          <p:nvPr/>
        </p:nvSpPr>
        <p:spPr>
          <a:xfrm>
            <a:off x="4792780" y="3960811"/>
            <a:ext cx="12188825" cy="1077218"/>
          </a:xfrm>
          <a:prstGeom prst="rect">
            <a:avLst/>
          </a:prstGeom>
        </p:spPr>
        <p:txBody>
          <a:bodyPr>
            <a:spAutoFit/>
          </a:bodyPr>
          <a:lstStyle/>
          <a:p>
            <a:r>
              <a:rPr lang="en-CA" altLang="en-US" sz="3200" dirty="0">
                <a:latin typeface="Montserrat Light" panose="00000400000000000000" pitchFamily="2" charset="0"/>
                <a:cs typeface="Arial"/>
              </a:rPr>
              <a:t>An employee who works in more than one position at any given time</a:t>
            </a:r>
            <a:endParaRPr lang="en-US" sz="3200" dirty="0">
              <a:latin typeface="Montserrat Light" panose="00000400000000000000" pitchFamily="2" charset="0"/>
            </a:endParaRPr>
          </a:p>
        </p:txBody>
      </p:sp>
      <p:sp>
        <p:nvSpPr>
          <p:cNvPr id="19" name="Rectangle 18"/>
          <p:cNvSpPr/>
          <p:nvPr/>
        </p:nvSpPr>
        <p:spPr>
          <a:xfrm>
            <a:off x="4745888" y="6714750"/>
            <a:ext cx="12188825" cy="584775"/>
          </a:xfrm>
          <a:prstGeom prst="rect">
            <a:avLst/>
          </a:prstGeom>
        </p:spPr>
        <p:txBody>
          <a:bodyPr>
            <a:spAutoFit/>
          </a:bodyPr>
          <a:lstStyle/>
          <a:p>
            <a:r>
              <a:rPr lang="en-CA" sz="3200" dirty="0">
                <a:latin typeface="Montserrat Light" panose="00000400000000000000" pitchFamily="2" charset="0"/>
                <a:cs typeface="Arial"/>
              </a:rPr>
              <a:t>Non-traditional work arrangements</a:t>
            </a:r>
            <a:endParaRPr lang="en-US" sz="3200" dirty="0">
              <a:latin typeface="Montserrat Light" panose="00000400000000000000" pitchFamily="2" charset="0"/>
            </a:endParaRPr>
          </a:p>
        </p:txBody>
      </p:sp>
      <p:sp>
        <p:nvSpPr>
          <p:cNvPr id="11" name="Rectangle 10"/>
          <p:cNvSpPr/>
          <p:nvPr/>
        </p:nvSpPr>
        <p:spPr>
          <a:xfrm>
            <a:off x="4745887" y="7630950"/>
            <a:ext cx="12188825" cy="1569660"/>
          </a:xfrm>
          <a:prstGeom prst="rect">
            <a:avLst/>
          </a:prstGeom>
        </p:spPr>
        <p:txBody>
          <a:bodyPr>
            <a:spAutoFit/>
          </a:bodyPr>
          <a:lstStyle/>
          <a:p>
            <a:r>
              <a:rPr lang="en-CA" sz="3200" i="1" dirty="0">
                <a:latin typeface="Montserrat Light" panose="00000400000000000000" pitchFamily="2" charset="0"/>
                <a:cs typeface="Arial"/>
              </a:rPr>
              <a:t>Non-Unionized employees: refer to Hours of Work Policy </a:t>
            </a:r>
          </a:p>
          <a:p>
            <a:r>
              <a:rPr lang="en-CA" sz="3200" dirty="0">
                <a:solidFill>
                  <a:srgbClr val="FF0000"/>
                </a:solidFill>
                <a:latin typeface="Montserrat Light" panose="00000400000000000000" pitchFamily="2" charset="0"/>
                <a:cs typeface="Arial"/>
              </a:rPr>
              <a:t>Access</a:t>
            </a:r>
            <a:r>
              <a:rPr lang="en-CA" sz="3200" dirty="0">
                <a:latin typeface="Montserrat Light" panose="00000400000000000000" pitchFamily="2" charset="0"/>
                <a:cs typeface="Arial"/>
              </a:rPr>
              <a:t> here:</a:t>
            </a:r>
          </a:p>
          <a:p>
            <a:r>
              <a:rPr lang="en-US" sz="3200" dirty="0">
                <a:latin typeface="Montserrat Light" panose="00000400000000000000" pitchFamily="2" charset="0"/>
                <a:hlinkClick r:id="rId3"/>
              </a:rPr>
              <a:t>Flexible Work Options</a:t>
            </a:r>
            <a:endParaRPr lang="en-US" sz="3200" dirty="0">
              <a:latin typeface="Montserrat Light" panose="00000400000000000000" pitchFamily="2" charset="0"/>
            </a:endParaRPr>
          </a:p>
        </p:txBody>
      </p:sp>
      <p:sp>
        <p:nvSpPr>
          <p:cNvPr id="12" name="TextBox 11">
            <a:extLst>
              <a:ext uri="{FF2B5EF4-FFF2-40B4-BE49-F238E27FC236}">
                <a16:creationId xmlns:a16="http://schemas.microsoft.com/office/drawing/2014/main" id="{8931BC40-06F5-374C-8E4E-18F4CBB361F1}"/>
              </a:ext>
            </a:extLst>
          </p:cNvPr>
          <p:cNvSpPr txBox="1"/>
          <p:nvPr/>
        </p:nvSpPr>
        <p:spPr>
          <a:xfrm>
            <a:off x="17352809" y="12249109"/>
            <a:ext cx="4796506"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82218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spc="600" dirty="0">
                <a:solidFill>
                  <a:srgbClr val="383C3C"/>
                </a:solidFill>
                <a:latin typeface="Montserrat" pitchFamily="2" charset="77"/>
              </a:rPr>
              <a:t>MY</a:t>
            </a:r>
            <a:r>
              <a:rPr lang="en-US" sz="6600" b="1" spc="600" dirty="0">
                <a:solidFill>
                  <a:srgbClr val="383C3C"/>
                </a:solidFill>
                <a:latin typeface="Montserrat" pitchFamily="2" charset="77"/>
              </a:rPr>
              <a:t>PERFORMANCE</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7" name="TextBox 6">
            <a:extLst>
              <a:ext uri="{FF2B5EF4-FFF2-40B4-BE49-F238E27FC236}">
                <a16:creationId xmlns:a16="http://schemas.microsoft.com/office/drawing/2014/main" id="{CCDAE313-9C5E-9A48-8F76-5988EA2D1E2C}"/>
              </a:ext>
            </a:extLst>
          </p:cNvPr>
          <p:cNvSpPr txBox="1"/>
          <p:nvPr/>
        </p:nvSpPr>
        <p:spPr>
          <a:xfrm>
            <a:off x="2546988" y="4042461"/>
            <a:ext cx="18580287" cy="2062103"/>
          </a:xfrm>
          <a:prstGeom prst="rect">
            <a:avLst/>
          </a:prstGeom>
          <a:noFill/>
        </p:spPr>
        <p:txBody>
          <a:bodyPr wrap="square" rtlCol="0">
            <a:spAutoFit/>
          </a:bodyPr>
          <a:lstStyle/>
          <a:p>
            <a:pPr lvl="1"/>
            <a:r>
              <a:rPr lang="en-US" sz="3200" dirty="0">
                <a:latin typeface="Montserrat Light" panose="00000400000000000000" pitchFamily="2" charset="0"/>
              </a:rPr>
              <a:t>At CFMWS MY</a:t>
            </a:r>
            <a:r>
              <a:rPr lang="en-US" sz="3200" b="1" dirty="0">
                <a:latin typeface="Montserrat Light" panose="00000400000000000000" pitchFamily="2" charset="0"/>
              </a:rPr>
              <a:t>PERFORMANCE</a:t>
            </a:r>
            <a:r>
              <a:rPr lang="en-US" sz="3200" dirty="0">
                <a:latin typeface="Montserrat Light" panose="00000400000000000000" pitchFamily="2" charset="0"/>
              </a:rPr>
              <a:t> is an enhanced performance management program to help individuals achieve personal and professional goals. Our Shared Competency framework provides a foundation for the activities related to performance and development at CFMWS.</a:t>
            </a:r>
            <a:endParaRPr lang="en-US" sz="3200" spc="300" dirty="0">
              <a:solidFill>
                <a:srgbClr val="383C3C"/>
              </a:solidFill>
              <a:latin typeface="Montserrat Medium" pitchFamily="2" charset="77"/>
              <a:ea typeface="Montserrat Light" charset="0"/>
              <a:cs typeface="Montserrat Light" charset="0"/>
            </a:endParaRPr>
          </a:p>
        </p:txBody>
      </p:sp>
      <p:sp>
        <p:nvSpPr>
          <p:cNvPr id="10" name="Shape 2906">
            <a:extLst>
              <a:ext uri="{FF2B5EF4-FFF2-40B4-BE49-F238E27FC236}">
                <a16:creationId xmlns:a16="http://schemas.microsoft.com/office/drawing/2014/main" id="{38C9CB04-2009-AF49-825D-78E36026D99E}"/>
              </a:ext>
            </a:extLst>
          </p:cNvPr>
          <p:cNvSpPr/>
          <p:nvPr/>
        </p:nvSpPr>
        <p:spPr>
          <a:xfrm>
            <a:off x="3735320" y="315680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TextBox 10">
            <a:extLst>
              <a:ext uri="{FF2B5EF4-FFF2-40B4-BE49-F238E27FC236}">
                <a16:creationId xmlns:a16="http://schemas.microsoft.com/office/drawing/2014/main" id="{0340B178-5D31-444D-A8FA-E71280710E27}"/>
              </a:ext>
            </a:extLst>
          </p:cNvPr>
          <p:cNvSpPr txBox="1"/>
          <p:nvPr/>
        </p:nvSpPr>
        <p:spPr>
          <a:xfrm>
            <a:off x="4761035" y="3050222"/>
            <a:ext cx="5694188"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MY</a:t>
            </a:r>
            <a:r>
              <a:rPr lang="en-US" sz="3600" b="1" spc="600" dirty="0">
                <a:solidFill>
                  <a:srgbClr val="383C3C"/>
                </a:solidFill>
                <a:latin typeface="Montserrat" charset="0"/>
                <a:ea typeface="Montserrat" charset="0"/>
                <a:cs typeface="Montserrat" charset="0"/>
              </a:rPr>
              <a:t>PERFORMANCE</a:t>
            </a:r>
          </a:p>
        </p:txBody>
      </p:sp>
      <p:sp>
        <p:nvSpPr>
          <p:cNvPr id="2" name="Rectangle 1"/>
          <p:cNvSpPr/>
          <p:nvPr/>
        </p:nvSpPr>
        <p:spPr>
          <a:xfrm>
            <a:off x="2989305" y="6399787"/>
            <a:ext cx="18399037" cy="5016758"/>
          </a:xfrm>
          <a:prstGeom prst="rect">
            <a:avLst/>
          </a:prstGeom>
        </p:spPr>
        <p:txBody>
          <a:bodyPr wrap="square">
            <a:spAutoFit/>
          </a:bodyPr>
          <a:lstStyle/>
          <a:p>
            <a:pPr marL="913765" lvl="1"/>
            <a:r>
              <a:rPr lang="en-US" sz="3200" dirty="0">
                <a:latin typeface="Montserrat Light" panose="00000400000000000000" pitchFamily="2" charset="0"/>
              </a:rPr>
              <a:t>Successful Performance Management is all about… </a:t>
            </a:r>
          </a:p>
          <a:p>
            <a:pPr marL="913765" lvl="1"/>
            <a:endParaRPr lang="en-US" sz="3200" dirty="0">
              <a:latin typeface="Montserrat Light" panose="00000400000000000000" pitchFamily="2" charset="0"/>
            </a:endParaRPr>
          </a:p>
          <a:p>
            <a:pPr marL="1370965" lvl="1" indent="-457200">
              <a:buFont typeface="Arial" panose="020B0604020202020204" pitchFamily="34" charset="0"/>
              <a:buChar char="•"/>
            </a:pPr>
            <a:r>
              <a:rPr lang="en-US" sz="3200" b="1" dirty="0">
                <a:latin typeface="Montserrat Light" panose="00000400000000000000" pitchFamily="2" charset="0"/>
              </a:rPr>
              <a:t>Leadership</a:t>
            </a:r>
            <a:r>
              <a:rPr lang="en-US" sz="3200" dirty="0">
                <a:latin typeface="Montserrat Light" panose="00000400000000000000" pitchFamily="2" charset="0"/>
              </a:rPr>
              <a:t> – coaching, guiding, engaging people in the goal of optimal performance</a:t>
            </a:r>
          </a:p>
          <a:p>
            <a:pPr marL="1370965" lvl="1" indent="-457200">
              <a:buFont typeface="Arial" panose="020B0604020202020204" pitchFamily="34" charset="0"/>
              <a:buChar char="•"/>
            </a:pPr>
            <a:r>
              <a:rPr lang="en-US" sz="3200" b="1" dirty="0">
                <a:latin typeface="Montserrat Light" panose="00000400000000000000" pitchFamily="2" charset="0"/>
              </a:rPr>
              <a:t>Continuous dialogue</a:t>
            </a:r>
            <a:r>
              <a:rPr lang="en-US" sz="3200" dirty="0">
                <a:latin typeface="Montserrat Light" panose="00000400000000000000" pitchFamily="2" charset="0"/>
              </a:rPr>
              <a:t>, conversations and feedback throughout the year</a:t>
            </a:r>
          </a:p>
          <a:p>
            <a:pPr marL="1370965" lvl="1" indent="-457200">
              <a:buFont typeface="Arial" panose="020B0604020202020204" pitchFamily="34" charset="0"/>
              <a:buChar char="•"/>
            </a:pPr>
            <a:r>
              <a:rPr lang="en-US" sz="3200" dirty="0">
                <a:latin typeface="Montserrat Light" panose="00000400000000000000" pitchFamily="2" charset="0"/>
              </a:rPr>
              <a:t>The many factors contributing to </a:t>
            </a:r>
            <a:r>
              <a:rPr lang="en-US" sz="3200" b="1" dirty="0">
                <a:latin typeface="Montserrat Light" panose="00000400000000000000" pitchFamily="2" charset="0"/>
              </a:rPr>
              <a:t>performance outcomes</a:t>
            </a:r>
            <a:r>
              <a:rPr lang="en-US" sz="3200" dirty="0">
                <a:latin typeface="Montserrat Light" panose="00000400000000000000" pitchFamily="2" charset="0"/>
              </a:rPr>
              <a:t>, job responsibilities, goals and behaviors</a:t>
            </a:r>
          </a:p>
          <a:p>
            <a:pPr marL="1370965" lvl="1" indent="-457200">
              <a:buFont typeface="Arial" panose="020B0604020202020204" pitchFamily="34" charset="0"/>
              <a:buChar char="•"/>
            </a:pPr>
            <a:r>
              <a:rPr lang="en-US" sz="3200" b="1" dirty="0">
                <a:latin typeface="Montserrat Light" panose="00000400000000000000" pitchFamily="2" charset="0"/>
              </a:rPr>
              <a:t>Creating an environment</a:t>
            </a:r>
            <a:r>
              <a:rPr lang="en-US" sz="3200" dirty="0">
                <a:latin typeface="Montserrat Light" panose="00000400000000000000" pitchFamily="2" charset="0"/>
              </a:rPr>
              <a:t> in which the desired outcome/performance is highly probable</a:t>
            </a:r>
          </a:p>
          <a:p>
            <a:pPr marL="1370965" lvl="1" indent="-457200">
              <a:buFont typeface="Arial" panose="020B0604020202020204" pitchFamily="34" charset="0"/>
              <a:buChar char="•"/>
            </a:pPr>
            <a:r>
              <a:rPr lang="en-US" sz="3200" dirty="0">
                <a:latin typeface="Montserrat Light" panose="00000400000000000000" pitchFamily="2" charset="0"/>
              </a:rPr>
              <a:t>Performance and development </a:t>
            </a:r>
            <a:r>
              <a:rPr lang="en-US" sz="3200" b="1" dirty="0">
                <a:latin typeface="Montserrat Light" panose="00000400000000000000" pitchFamily="2" charset="0"/>
              </a:rPr>
              <a:t>planning, feedback and recognition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831" y="11467487"/>
            <a:ext cx="6324600" cy="1438275"/>
          </a:xfrm>
          <a:prstGeom prst="rect">
            <a:avLst/>
          </a:prstGeom>
        </p:spPr>
      </p:pic>
      <p:sp>
        <p:nvSpPr>
          <p:cNvPr id="9" name="TextBox 8">
            <a:extLst>
              <a:ext uri="{FF2B5EF4-FFF2-40B4-BE49-F238E27FC236}">
                <a16:creationId xmlns:a16="http://schemas.microsoft.com/office/drawing/2014/main" id="{8931BC40-06F5-374C-8E4E-18F4CBB361F1}"/>
              </a:ext>
            </a:extLst>
          </p:cNvPr>
          <p:cNvSpPr txBox="1"/>
          <p:nvPr/>
        </p:nvSpPr>
        <p:spPr>
          <a:xfrm>
            <a:off x="17338771" y="12250376"/>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4"/>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30802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149772"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PAY</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750152" y="705558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75348" y="3042781"/>
            <a:ext cx="4655442"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Compensation</a:t>
            </a:r>
          </a:p>
        </p:txBody>
      </p:sp>
      <p:sp>
        <p:nvSpPr>
          <p:cNvPr id="25" name="Shape 2906">
            <a:extLst>
              <a:ext uri="{FF2B5EF4-FFF2-40B4-BE49-F238E27FC236}">
                <a16:creationId xmlns:a16="http://schemas.microsoft.com/office/drawing/2014/main" id="{FF6A0800-3343-F240-A80C-E9313710F77B}"/>
              </a:ext>
            </a:extLst>
          </p:cNvPr>
          <p:cNvSpPr/>
          <p:nvPr/>
        </p:nvSpPr>
        <p:spPr>
          <a:xfrm>
            <a:off x="3731979" y="317749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746629" y="6878060"/>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Pay Days</a:t>
            </a:r>
          </a:p>
        </p:txBody>
      </p:sp>
      <p:sp>
        <p:nvSpPr>
          <p:cNvPr id="14" name="Shape 2906">
            <a:extLst>
              <a:ext uri="{FF2B5EF4-FFF2-40B4-BE49-F238E27FC236}">
                <a16:creationId xmlns:a16="http://schemas.microsoft.com/office/drawing/2014/main" id="{88491936-F507-6C4B-971E-B025FAFA08B3}"/>
              </a:ext>
            </a:extLst>
          </p:cNvPr>
          <p:cNvSpPr/>
          <p:nvPr/>
        </p:nvSpPr>
        <p:spPr>
          <a:xfrm>
            <a:off x="3748878" y="10557633"/>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4792247" y="10449469"/>
            <a:ext cx="4984057"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HR Self Service</a:t>
            </a:r>
          </a:p>
        </p:txBody>
      </p:sp>
      <p:sp>
        <p:nvSpPr>
          <p:cNvPr id="12" name="TextBox 11">
            <a:extLst>
              <a:ext uri="{FF2B5EF4-FFF2-40B4-BE49-F238E27FC236}">
                <a16:creationId xmlns:a16="http://schemas.microsoft.com/office/drawing/2014/main" id="{E33260E3-5AEC-D140-ACAF-BDB5F681058A}"/>
              </a:ext>
            </a:extLst>
          </p:cNvPr>
          <p:cNvSpPr txBox="1"/>
          <p:nvPr/>
        </p:nvSpPr>
        <p:spPr>
          <a:xfrm>
            <a:off x="4775349" y="3990691"/>
            <a:ext cx="16242261" cy="1569660"/>
          </a:xfrm>
          <a:prstGeom prst="rect">
            <a:avLst/>
          </a:prstGeom>
          <a:noFill/>
        </p:spPr>
        <p:txBody>
          <a:bodyPr wrap="square" rtlCol="0">
            <a:spAutoFit/>
          </a:bodyPr>
          <a:lstStyle/>
          <a:p>
            <a:r>
              <a:rPr lang="en-US" sz="3200" dirty="0">
                <a:latin typeface="Montserrat Light" panose="00000400000000000000" pitchFamily="2" charset="0"/>
              </a:rPr>
              <a:t>CFMWS strives to pay employees equitably and fairly based on internal equity.</a:t>
            </a:r>
          </a:p>
          <a:p>
            <a:r>
              <a:rPr lang="en-US" sz="3200" dirty="0">
                <a:latin typeface="Montserrat Light" panose="00000400000000000000" pitchFamily="2" charset="0"/>
              </a:rPr>
              <a:t>Pay grids and pay bands outline salary ranges and increases.</a:t>
            </a:r>
          </a:p>
          <a:p>
            <a:endParaRPr lang="en-US" sz="3200" dirty="0">
              <a:latin typeface="Montserrat Light" panose="00000400000000000000" pitchFamily="2" charset="0"/>
            </a:endParaRPr>
          </a:p>
        </p:txBody>
      </p:sp>
      <p:sp>
        <p:nvSpPr>
          <p:cNvPr id="13" name="TextBox 12">
            <a:extLst>
              <a:ext uri="{FF2B5EF4-FFF2-40B4-BE49-F238E27FC236}">
                <a16:creationId xmlns:a16="http://schemas.microsoft.com/office/drawing/2014/main" id="{E33260E3-5AEC-D140-ACAF-BDB5F681058A}"/>
              </a:ext>
            </a:extLst>
          </p:cNvPr>
          <p:cNvSpPr txBox="1"/>
          <p:nvPr/>
        </p:nvSpPr>
        <p:spPr>
          <a:xfrm>
            <a:off x="4768805" y="11325356"/>
            <a:ext cx="8807978" cy="1569660"/>
          </a:xfrm>
          <a:prstGeom prst="rect">
            <a:avLst/>
          </a:prstGeom>
          <a:noFill/>
        </p:spPr>
        <p:txBody>
          <a:bodyPr wrap="square" rtlCol="0">
            <a:spAutoFit/>
          </a:bodyPr>
          <a:lstStyle/>
          <a:p>
            <a:r>
              <a:rPr lang="en-US" altLang="en-US" sz="3200" dirty="0">
                <a:latin typeface="Montserrat Light" panose="00000400000000000000" pitchFamily="2" charset="0"/>
              </a:rPr>
              <a:t>View paystubs and pay information, update personal information &amp; view benefit enrollment </a:t>
            </a:r>
          </a:p>
        </p:txBody>
      </p:sp>
      <p:sp>
        <p:nvSpPr>
          <p:cNvPr id="18" name="TextBox 17">
            <a:extLst>
              <a:ext uri="{FF2B5EF4-FFF2-40B4-BE49-F238E27FC236}">
                <a16:creationId xmlns:a16="http://schemas.microsoft.com/office/drawing/2014/main" id="{E33260E3-5AEC-D140-ACAF-BDB5F681058A}"/>
              </a:ext>
            </a:extLst>
          </p:cNvPr>
          <p:cNvSpPr txBox="1"/>
          <p:nvPr/>
        </p:nvSpPr>
        <p:spPr>
          <a:xfrm>
            <a:off x="4768805" y="7840866"/>
            <a:ext cx="16242261" cy="1569660"/>
          </a:xfrm>
          <a:prstGeom prst="rect">
            <a:avLst/>
          </a:prstGeom>
          <a:noFill/>
        </p:spPr>
        <p:txBody>
          <a:bodyPr wrap="square" rtlCol="0">
            <a:spAutoFit/>
          </a:bodyPr>
          <a:lstStyle/>
          <a:p>
            <a:r>
              <a:rPr lang="en-US" sz="3200" dirty="0">
                <a:latin typeface="Montserrat Light" panose="00000400000000000000" pitchFamily="2" charset="0"/>
              </a:rPr>
              <a:t>CFMWS follows a bi-weekly pay period cycle, Monday to Sunday, with pay day occurring on every second Thursday. Your pay is directly deposited into your bank account.</a:t>
            </a:r>
          </a:p>
        </p:txBody>
      </p:sp>
      <p:grpSp>
        <p:nvGrpSpPr>
          <p:cNvPr id="5" name="Group 4"/>
          <p:cNvGrpSpPr/>
          <p:nvPr/>
        </p:nvGrpSpPr>
        <p:grpSpPr>
          <a:xfrm>
            <a:off x="16788959" y="9727001"/>
            <a:ext cx="4975142" cy="3518395"/>
            <a:chOff x="11802493" y="21083794"/>
            <a:chExt cx="7147154" cy="47699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2493" y="21083794"/>
              <a:ext cx="7147154" cy="4769948"/>
            </a:xfrm>
            <a:prstGeom prst="rect">
              <a:avLst/>
            </a:prstGeom>
          </p:spPr>
        </p:pic>
        <p:sp>
          <p:nvSpPr>
            <p:cNvPr id="23" name="TextBox 22"/>
            <p:cNvSpPr txBox="1"/>
            <p:nvPr/>
          </p:nvSpPr>
          <p:spPr>
            <a:xfrm rot="433718">
              <a:off x="12338000" y="21524647"/>
              <a:ext cx="1312802" cy="1077218"/>
            </a:xfrm>
            <a:prstGeom prst="rect">
              <a:avLst/>
            </a:prstGeom>
            <a:noFill/>
          </p:spPr>
          <p:txBody>
            <a:bodyPr wrap="square" rtlCol="0">
              <a:spAutoFit/>
            </a:bodyPr>
            <a:lstStyle/>
            <a:p>
              <a:r>
                <a:rPr lang="en-US" sz="3200" b="1" dirty="0">
                  <a:solidFill>
                    <a:srgbClr val="FF0000"/>
                  </a:solidFill>
                  <a:latin typeface="Bradley Hand ITC" panose="03070402050302030203" pitchFamily="66" charset="0"/>
                </a:rPr>
                <a:t>Pay day!!</a:t>
              </a:r>
            </a:p>
          </p:txBody>
        </p:sp>
      </p:grpSp>
      <p:sp>
        <p:nvSpPr>
          <p:cNvPr id="16" name="TextBox 15">
            <a:extLst>
              <a:ext uri="{FF2B5EF4-FFF2-40B4-BE49-F238E27FC236}">
                <a16:creationId xmlns:a16="http://schemas.microsoft.com/office/drawing/2014/main" id="{8931BC40-06F5-374C-8E4E-18F4CBB361F1}"/>
              </a:ext>
            </a:extLst>
          </p:cNvPr>
          <p:cNvSpPr txBox="1"/>
          <p:nvPr/>
        </p:nvSpPr>
        <p:spPr>
          <a:xfrm>
            <a:off x="4768805" y="9300081"/>
            <a:ext cx="4681090" cy="584775"/>
          </a:xfrm>
          <a:prstGeom prst="rect">
            <a:avLst/>
          </a:prstGeom>
          <a:noFill/>
        </p:spPr>
        <p:txBody>
          <a:bodyPr wrap="none" rtlCol="0">
            <a:spAutoFit/>
          </a:bodyPr>
          <a:lstStyle/>
          <a:p>
            <a:r>
              <a:rPr lang="en-US" sz="3200" spc="600" dirty="0">
                <a:solidFill>
                  <a:srgbClr val="FF0000"/>
                </a:solidFill>
                <a:latin typeface="Montserrat Light" panose="00000400000000000000" pitchFamily="2" charset="0"/>
                <a:ea typeface="Montserrat" charset="0"/>
                <a:cs typeface="Montserrat" charset="0"/>
              </a:rPr>
              <a:t>More Info: </a:t>
            </a:r>
            <a:r>
              <a:rPr lang="en-US" sz="3200" spc="600" dirty="0">
                <a:solidFill>
                  <a:srgbClr val="383C3C"/>
                </a:solidFill>
                <a:latin typeface="Montserrat Light" panose="00000400000000000000" pitchFamily="2" charset="0"/>
                <a:ea typeface="Montserrat" charset="0"/>
                <a:cs typeface="Montserrat" charset="0"/>
                <a:hlinkClick r:id="rId4"/>
              </a:rPr>
              <a:t>CORE</a:t>
            </a:r>
            <a:endParaRPr lang="en-US" sz="3200" spc="600" dirty="0">
              <a:solidFill>
                <a:srgbClr val="383C3C"/>
              </a:solidFill>
              <a:latin typeface="Montserrat Light" panose="00000400000000000000" pitchFamily="2" charset="0"/>
              <a:ea typeface="Montserrat" charset="0"/>
              <a:cs typeface="Montserrat" charset="0"/>
            </a:endParaRPr>
          </a:p>
        </p:txBody>
      </p:sp>
      <p:sp>
        <p:nvSpPr>
          <p:cNvPr id="17" name="TextBox 16">
            <a:extLst>
              <a:ext uri="{FF2B5EF4-FFF2-40B4-BE49-F238E27FC236}">
                <a16:creationId xmlns:a16="http://schemas.microsoft.com/office/drawing/2014/main" id="{8931BC40-06F5-374C-8E4E-18F4CBB361F1}"/>
              </a:ext>
            </a:extLst>
          </p:cNvPr>
          <p:cNvSpPr txBox="1"/>
          <p:nvPr/>
        </p:nvSpPr>
        <p:spPr>
          <a:xfrm>
            <a:off x="4768805" y="4991615"/>
            <a:ext cx="8980344" cy="584775"/>
          </a:xfrm>
          <a:prstGeom prst="rect">
            <a:avLst/>
          </a:prstGeom>
          <a:noFill/>
        </p:spPr>
        <p:txBody>
          <a:bodyPr wrap="none" lIns="91440" tIns="45720" rIns="91440" bIns="45720" rtlCol="0" anchor="t">
            <a:spAutoFit/>
          </a:bodyPr>
          <a:lstStyle/>
          <a:p>
            <a:r>
              <a:rPr lang="en-US" sz="3200" spc="600" dirty="0">
                <a:solidFill>
                  <a:srgbClr val="FF0000"/>
                </a:solidFill>
                <a:latin typeface="Montserrat Light"/>
                <a:ea typeface="Montserrat" charset="0"/>
                <a:cs typeface="Montserrat" charset="0"/>
              </a:rPr>
              <a:t>HRPOL 9 - Compensation: </a:t>
            </a:r>
            <a:r>
              <a:rPr lang="en-US" sz="3200" spc="600" dirty="0">
                <a:solidFill>
                  <a:srgbClr val="383C3C"/>
                </a:solidFill>
                <a:latin typeface="Montserrat Light"/>
                <a:ea typeface="Montserrat" charset="0"/>
                <a:cs typeface="Montserrat" charset="0"/>
                <a:hlinkClick r:id="rId5"/>
              </a:rPr>
              <a:t>CORE</a:t>
            </a:r>
            <a:endParaRPr lang="en-US" sz="3200" spc="600" dirty="0">
              <a:solidFill>
                <a:srgbClr val="383C3C"/>
              </a:solidFill>
              <a:latin typeface="Montserrat Light"/>
              <a:ea typeface="Montserrat" charset="0"/>
              <a:cs typeface="Montserrat" charset="0"/>
            </a:endParaRPr>
          </a:p>
        </p:txBody>
      </p:sp>
      <p:sp>
        <p:nvSpPr>
          <p:cNvPr id="19" name="TextBox 18">
            <a:extLst>
              <a:ext uri="{FF2B5EF4-FFF2-40B4-BE49-F238E27FC236}">
                <a16:creationId xmlns:a16="http://schemas.microsoft.com/office/drawing/2014/main" id="{8931BC40-06F5-374C-8E4E-18F4CBB361F1}"/>
              </a:ext>
            </a:extLst>
          </p:cNvPr>
          <p:cNvSpPr txBox="1"/>
          <p:nvPr/>
        </p:nvSpPr>
        <p:spPr>
          <a:xfrm>
            <a:off x="4792251" y="12810436"/>
            <a:ext cx="4681090" cy="584775"/>
          </a:xfrm>
          <a:prstGeom prst="rect">
            <a:avLst/>
          </a:prstGeom>
          <a:noFill/>
        </p:spPr>
        <p:txBody>
          <a:bodyPr wrap="none" rtlCol="0">
            <a:spAutoFit/>
          </a:bodyPr>
          <a:lstStyle/>
          <a:p>
            <a:r>
              <a:rPr lang="en-US" sz="3200" spc="600" dirty="0">
                <a:solidFill>
                  <a:srgbClr val="FF0000"/>
                </a:solidFill>
                <a:latin typeface="Montserrat Light" panose="00000400000000000000" pitchFamily="2" charset="0"/>
                <a:ea typeface="Montserrat" charset="0"/>
                <a:cs typeface="Montserrat" charset="0"/>
              </a:rPr>
              <a:t>More Info: </a:t>
            </a:r>
            <a:r>
              <a:rPr lang="en-US" sz="3200" spc="600" dirty="0">
                <a:solidFill>
                  <a:srgbClr val="383C3C"/>
                </a:solidFill>
                <a:latin typeface="Montserrat Light" panose="00000400000000000000" pitchFamily="2" charset="0"/>
                <a:ea typeface="Montserrat" charset="0"/>
                <a:cs typeface="Montserrat" charset="0"/>
                <a:hlinkClick r:id="rId6"/>
              </a:rPr>
              <a:t>CORE</a:t>
            </a:r>
            <a:endParaRPr lang="en-US" sz="3200" spc="600" dirty="0">
              <a:solidFill>
                <a:srgbClr val="383C3C"/>
              </a:solidFill>
              <a:latin typeface="Montserrat Light" panose="00000400000000000000" pitchFamily="2" charset="0"/>
              <a:ea typeface="Montserrat" charset="0"/>
              <a:cs typeface="Montserrat" charset="0"/>
            </a:endParaRPr>
          </a:p>
        </p:txBody>
      </p:sp>
      <p:sp>
        <p:nvSpPr>
          <p:cNvPr id="7" name="TextBox 16">
            <a:extLst>
              <a:ext uri="{FF2B5EF4-FFF2-40B4-BE49-F238E27FC236}">
                <a16:creationId xmlns:a16="http://schemas.microsoft.com/office/drawing/2014/main" id="{37C9AFBC-414B-96B0-8080-2093B8359E51}"/>
              </a:ext>
            </a:extLst>
          </p:cNvPr>
          <p:cNvSpPr txBox="1"/>
          <p:nvPr/>
        </p:nvSpPr>
        <p:spPr>
          <a:xfrm>
            <a:off x="4768805" y="5604621"/>
            <a:ext cx="13858281" cy="584775"/>
          </a:xfrm>
          <a:prstGeom prst="rect">
            <a:avLst/>
          </a:prstGeom>
          <a:noFill/>
        </p:spPr>
        <p:txBody>
          <a:bodyPr wrap="none" lIns="91440" tIns="45720" rIns="91440" bIns="45720" rtlCol="0" anchor="t">
            <a:spAutoFit/>
          </a:bodyPr>
          <a:lstStyle/>
          <a:p>
            <a:r>
              <a:rPr lang="en-US" sz="3200" spc="600">
                <a:solidFill>
                  <a:srgbClr val="FF0000"/>
                </a:solidFill>
                <a:latin typeface="Montserrat Light"/>
                <a:ea typeface="Montserrat" charset="0"/>
                <a:cs typeface="Montserrat" charset="0"/>
              </a:rPr>
              <a:t>Labor Relations and collective agreements: </a:t>
            </a:r>
            <a:r>
              <a:rPr lang="en-US" sz="3200" spc="600" dirty="0">
                <a:solidFill>
                  <a:srgbClr val="383C3C"/>
                </a:solidFill>
                <a:latin typeface="Montserrat Light"/>
                <a:ea typeface="Montserrat" charset="0"/>
                <a:cs typeface="Montserrat" charset="0"/>
                <a:hlinkClick r:id="rId7"/>
              </a:rPr>
              <a:t>CORE</a:t>
            </a:r>
            <a:endParaRPr lang="fr-FR"/>
          </a:p>
        </p:txBody>
      </p:sp>
      <p:sp>
        <p:nvSpPr>
          <p:cNvPr id="6" name="TextBox 16">
            <a:extLst>
              <a:ext uri="{FF2B5EF4-FFF2-40B4-BE49-F238E27FC236}">
                <a16:creationId xmlns:a16="http://schemas.microsoft.com/office/drawing/2014/main" id="{9B5700F7-B56C-F2B8-8A0E-9609142C3803}"/>
              </a:ext>
            </a:extLst>
          </p:cNvPr>
          <p:cNvSpPr txBox="1"/>
          <p:nvPr/>
        </p:nvSpPr>
        <p:spPr>
          <a:xfrm>
            <a:off x="4768805" y="6243168"/>
            <a:ext cx="13362954" cy="584775"/>
          </a:xfrm>
          <a:prstGeom prst="rect">
            <a:avLst/>
          </a:prstGeom>
          <a:noFill/>
        </p:spPr>
        <p:txBody>
          <a:bodyPr wrap="none" lIns="91440" tIns="45720" rIns="91440" bIns="45720" rtlCol="0" anchor="t">
            <a:spAutoFit/>
          </a:bodyPr>
          <a:lstStyle/>
          <a:p>
            <a:r>
              <a:rPr lang="en-US" sz="3200" spc="600" dirty="0">
                <a:solidFill>
                  <a:srgbClr val="FF0000"/>
                </a:solidFill>
                <a:latin typeface="Montserrat Light"/>
                <a:ea typeface="Montserrat" charset="0"/>
                <a:cs typeface="Montserrat" charset="0"/>
              </a:rPr>
              <a:t>CAT I and CAT II employee compensation: </a:t>
            </a:r>
            <a:r>
              <a:rPr lang="en-US" sz="3200" spc="600" dirty="0">
                <a:solidFill>
                  <a:srgbClr val="383C3C"/>
                </a:solidFill>
                <a:latin typeface="Montserrat Light"/>
                <a:ea typeface="Montserrat" charset="0"/>
                <a:cs typeface="Montserrat" charset="0"/>
                <a:hlinkClick r:id="rId8"/>
              </a:rPr>
              <a:t>CORE</a:t>
            </a:r>
            <a:endParaRPr lang="fr-FR" dirty="0"/>
          </a:p>
        </p:txBody>
      </p:sp>
    </p:spTree>
    <p:extLst>
      <p:ext uri="{BB962C8B-B14F-4D97-AF65-F5344CB8AC3E}">
        <p14:creationId xmlns:p14="http://schemas.microsoft.com/office/powerpoint/2010/main" val="178629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LEAVE</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679612" y="488716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678623" y="3197195"/>
            <a:ext cx="6655989"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Designated Holidays</a:t>
            </a:r>
          </a:p>
        </p:txBody>
      </p:sp>
      <p:sp>
        <p:nvSpPr>
          <p:cNvPr id="25" name="Shape 2906">
            <a:extLst>
              <a:ext uri="{FF2B5EF4-FFF2-40B4-BE49-F238E27FC236}">
                <a16:creationId xmlns:a16="http://schemas.microsoft.com/office/drawing/2014/main" id="{FF6A0800-3343-F240-A80C-E9313710F77B}"/>
              </a:ext>
            </a:extLst>
          </p:cNvPr>
          <p:cNvSpPr/>
          <p:nvPr/>
        </p:nvSpPr>
        <p:spPr>
          <a:xfrm>
            <a:off x="3679612" y="333077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681962" y="4767485"/>
            <a:ext cx="15315255" cy="646331"/>
          </a:xfrm>
          <a:prstGeom prst="rect">
            <a:avLst/>
          </a:prstGeom>
          <a:noFill/>
        </p:spPr>
        <p:txBody>
          <a:bodyPr wrap="square" rtlCol="0">
            <a:spAutoFit/>
          </a:bodyPr>
          <a:lstStyle/>
          <a:p>
            <a:r>
              <a:rPr lang="en-US" sz="3600" spc="600" dirty="0">
                <a:solidFill>
                  <a:srgbClr val="383C3C"/>
                </a:solidFill>
                <a:latin typeface="Montserrat" panose="00000800000000000000" pitchFamily="2" charset="0"/>
                <a:ea typeface="Montserrat" charset="0"/>
                <a:cs typeface="Montserrat" charset="0"/>
              </a:rPr>
              <a:t>Annual / Vacation Leave</a:t>
            </a:r>
          </a:p>
        </p:txBody>
      </p:sp>
      <p:sp>
        <p:nvSpPr>
          <p:cNvPr id="14" name="Shape 2906">
            <a:extLst>
              <a:ext uri="{FF2B5EF4-FFF2-40B4-BE49-F238E27FC236}">
                <a16:creationId xmlns:a16="http://schemas.microsoft.com/office/drawing/2014/main" id="{88491936-F507-6C4B-971E-B025FAFA08B3}"/>
              </a:ext>
            </a:extLst>
          </p:cNvPr>
          <p:cNvSpPr/>
          <p:nvPr/>
        </p:nvSpPr>
        <p:spPr>
          <a:xfrm>
            <a:off x="3708042" y="8516202"/>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nvSpPr>
        <p:spPr>
          <a:xfrm>
            <a:off x="4678621" y="3924310"/>
            <a:ext cx="16242261" cy="584775"/>
          </a:xfrm>
          <a:prstGeom prst="rect">
            <a:avLst/>
          </a:prstGeom>
          <a:noFill/>
        </p:spPr>
        <p:txBody>
          <a:bodyPr wrap="square" rtlCol="0">
            <a:spAutoFit/>
          </a:bodyPr>
          <a:lstStyle/>
          <a:p>
            <a:r>
              <a:rPr lang="en-US" sz="3200" dirty="0">
                <a:latin typeface="Montserrat Light" panose="00000400000000000000" pitchFamily="2" charset="0"/>
              </a:rPr>
              <a:t>12 designated days</a:t>
            </a:r>
          </a:p>
        </p:txBody>
      </p:sp>
      <p:sp>
        <p:nvSpPr>
          <p:cNvPr id="18" name="Shape 2906">
            <a:extLst>
              <a:ext uri="{FF2B5EF4-FFF2-40B4-BE49-F238E27FC236}">
                <a16:creationId xmlns:a16="http://schemas.microsoft.com/office/drawing/2014/main" id="{88491936-F507-6C4B-971E-B025FAFA08B3}"/>
              </a:ext>
            </a:extLst>
          </p:cNvPr>
          <p:cNvSpPr/>
          <p:nvPr/>
        </p:nvSpPr>
        <p:spPr>
          <a:xfrm>
            <a:off x="3674500" y="10242339"/>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9" name="TextBox 18">
            <a:extLst>
              <a:ext uri="{FF2B5EF4-FFF2-40B4-BE49-F238E27FC236}">
                <a16:creationId xmlns:a16="http://schemas.microsoft.com/office/drawing/2014/main" id="{8931BC40-06F5-374C-8E4E-18F4CBB361F1}"/>
              </a:ext>
            </a:extLst>
          </p:cNvPr>
          <p:cNvSpPr txBox="1"/>
          <p:nvPr/>
        </p:nvSpPr>
        <p:spPr>
          <a:xfrm>
            <a:off x="4725920" y="8373983"/>
            <a:ext cx="656782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Other Types of Leave</a:t>
            </a:r>
          </a:p>
        </p:txBody>
      </p:sp>
      <p:sp>
        <p:nvSpPr>
          <p:cNvPr id="20" name="TextBox 19">
            <a:extLst>
              <a:ext uri="{FF2B5EF4-FFF2-40B4-BE49-F238E27FC236}">
                <a16:creationId xmlns:a16="http://schemas.microsoft.com/office/drawing/2014/main" id="{8931BC40-06F5-374C-8E4E-18F4CBB361F1}"/>
              </a:ext>
            </a:extLst>
          </p:cNvPr>
          <p:cNvSpPr txBox="1"/>
          <p:nvPr/>
        </p:nvSpPr>
        <p:spPr>
          <a:xfrm>
            <a:off x="4702068" y="10103100"/>
            <a:ext cx="5570756"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Requesting Leave</a:t>
            </a:r>
          </a:p>
        </p:txBody>
      </p:sp>
      <p:grpSp>
        <p:nvGrpSpPr>
          <p:cNvPr id="8" name="Group 7"/>
          <p:cNvGrpSpPr/>
          <p:nvPr/>
        </p:nvGrpSpPr>
        <p:grpSpPr>
          <a:xfrm>
            <a:off x="17338507" y="776987"/>
            <a:ext cx="6645461" cy="6781755"/>
            <a:chOff x="14595309" y="3671925"/>
            <a:chExt cx="7204400" cy="726382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5309" y="3731353"/>
              <a:ext cx="7204400" cy="7204400"/>
            </a:xfrm>
            <a:prstGeom prst="rect">
              <a:avLst/>
            </a:prstGeom>
          </p:spPr>
        </p:pic>
        <p:sp>
          <p:nvSpPr>
            <p:cNvPr id="5" name="TextBox 4"/>
            <p:cNvSpPr txBox="1"/>
            <p:nvPr/>
          </p:nvSpPr>
          <p:spPr>
            <a:xfrm rot="522005">
              <a:off x="14647042" y="3671925"/>
              <a:ext cx="6787584" cy="1200329"/>
            </a:xfrm>
            <a:prstGeom prst="rect">
              <a:avLst/>
            </a:prstGeom>
            <a:noFill/>
            <a:ln w="76200">
              <a:solidFill>
                <a:schemeClr val="accent6"/>
              </a:solidFill>
            </a:ln>
          </p:spPr>
          <p:txBody>
            <a:bodyPr wrap="square" rtlCol="0">
              <a:spAutoFit/>
            </a:bodyPr>
            <a:lstStyle/>
            <a:p>
              <a:r>
                <a:rPr lang="en-US" sz="7200" b="1" dirty="0">
                  <a:latin typeface="Lucida Console" panose="020B0609040504020204" pitchFamily="49" charset="0"/>
                </a:rPr>
                <a:t>Will Return</a:t>
              </a:r>
            </a:p>
          </p:txBody>
        </p:sp>
      </p:grpSp>
      <p:sp>
        <p:nvSpPr>
          <p:cNvPr id="16" name="TextBox 15">
            <a:extLst>
              <a:ext uri="{FF2B5EF4-FFF2-40B4-BE49-F238E27FC236}">
                <a16:creationId xmlns:a16="http://schemas.microsoft.com/office/drawing/2014/main" id="{E33260E3-5AEC-D140-ACAF-BDB5F681058A}"/>
              </a:ext>
            </a:extLst>
          </p:cNvPr>
          <p:cNvSpPr txBox="1"/>
          <p:nvPr/>
        </p:nvSpPr>
        <p:spPr>
          <a:xfrm>
            <a:off x="4678620" y="10767427"/>
            <a:ext cx="16242261" cy="584775"/>
          </a:xfrm>
          <a:prstGeom prst="rect">
            <a:avLst/>
          </a:prstGeom>
          <a:noFill/>
        </p:spPr>
        <p:txBody>
          <a:bodyPr wrap="square" rtlCol="0">
            <a:spAutoFit/>
          </a:bodyPr>
          <a:lstStyle/>
          <a:p>
            <a:r>
              <a:rPr lang="en-US" sz="3200" dirty="0">
                <a:latin typeface="Montserrat Light" panose="00000400000000000000" pitchFamily="2" charset="0"/>
              </a:rPr>
              <a:t>WorkForce </a:t>
            </a:r>
            <a:r>
              <a:rPr lang="en-US" sz="3200" dirty="0" err="1">
                <a:latin typeface="Montserrat Light" panose="00000400000000000000" pitchFamily="2" charset="0"/>
              </a:rPr>
              <a:t>EmpCenter</a:t>
            </a:r>
            <a:endParaRPr lang="en-US" sz="3200" dirty="0">
              <a:latin typeface="Montserrat Light" panose="00000400000000000000" pitchFamily="2" charset="0"/>
            </a:endParaRPr>
          </a:p>
        </p:txBody>
      </p:sp>
      <p:sp>
        <p:nvSpPr>
          <p:cNvPr id="17" name="TextBox 16">
            <a:extLst>
              <a:ext uri="{FF2B5EF4-FFF2-40B4-BE49-F238E27FC236}">
                <a16:creationId xmlns:a16="http://schemas.microsoft.com/office/drawing/2014/main" id="{8931BC40-06F5-374C-8E4E-18F4CBB361F1}"/>
              </a:ext>
            </a:extLst>
          </p:cNvPr>
          <p:cNvSpPr txBox="1"/>
          <p:nvPr/>
        </p:nvSpPr>
        <p:spPr>
          <a:xfrm>
            <a:off x="17338507" y="12243150"/>
            <a:ext cx="5229317" cy="646331"/>
          </a:xfrm>
          <a:prstGeom prst="rect">
            <a:avLst/>
          </a:prstGeom>
          <a:noFill/>
        </p:spPr>
        <p:txBody>
          <a:bodyPr wrap="none" rtlCol="0">
            <a:spAutoFit/>
          </a:bodyPr>
          <a:lstStyle/>
          <a:p>
            <a:r>
              <a:rPr lang="en-US" sz="3600" spc="600" dirty="0">
                <a:solidFill>
                  <a:srgbClr val="FF0000"/>
                </a:solidFill>
                <a:latin typeface="Montserrat" charset="0"/>
                <a:ea typeface="Montserrat" charset="0"/>
                <a:cs typeface="Montserrat" charset="0"/>
              </a:rPr>
              <a:t>More</a:t>
            </a:r>
            <a:r>
              <a:rPr lang="en-US" sz="3600" spc="600" dirty="0">
                <a:solidFill>
                  <a:srgbClr val="FF0000"/>
                </a:solidFill>
                <a:latin typeface="Montserrat Light" panose="00000400000000000000" pitchFamily="2" charset="0"/>
                <a:ea typeface="Montserrat" charset="0"/>
                <a:cs typeface="Montserrat" charset="0"/>
              </a:rPr>
              <a:t> </a:t>
            </a:r>
            <a:r>
              <a:rPr lang="en-US" sz="3600" spc="600" dirty="0">
                <a:solidFill>
                  <a:srgbClr val="FF0000"/>
                </a:solidFill>
                <a:latin typeface="Montserrat" charset="0"/>
                <a:ea typeface="Montserrat" charset="0"/>
                <a:cs typeface="Montserrat" charset="0"/>
              </a:rPr>
              <a:t>Info: </a:t>
            </a:r>
            <a:r>
              <a:rPr lang="en-US" sz="3600" spc="600" dirty="0">
                <a:solidFill>
                  <a:srgbClr val="383C3C"/>
                </a:solidFill>
                <a:latin typeface="Montserrat" charset="0"/>
                <a:ea typeface="Montserrat" charset="0"/>
                <a:cs typeface="Montserrat" charset="0"/>
                <a:hlinkClick r:id="rId4"/>
              </a:rPr>
              <a:t>CORE</a:t>
            </a:r>
            <a:endParaRPr lang="en-US" sz="3600" spc="600" dirty="0">
              <a:solidFill>
                <a:srgbClr val="383C3C"/>
              </a:solidFill>
              <a:latin typeface="Montserrat" charset="0"/>
              <a:ea typeface="Montserrat" charset="0"/>
              <a:cs typeface="Montserrat" charset="0"/>
            </a:endParaRPr>
          </a:p>
        </p:txBody>
      </p:sp>
      <p:sp>
        <p:nvSpPr>
          <p:cNvPr id="21" name="TextBox 20">
            <a:extLst>
              <a:ext uri="{FF2B5EF4-FFF2-40B4-BE49-F238E27FC236}">
                <a16:creationId xmlns:a16="http://schemas.microsoft.com/office/drawing/2014/main" id="{8931BC40-06F5-374C-8E4E-18F4CBB361F1}"/>
              </a:ext>
            </a:extLst>
          </p:cNvPr>
          <p:cNvSpPr txBox="1"/>
          <p:nvPr/>
        </p:nvSpPr>
        <p:spPr>
          <a:xfrm>
            <a:off x="5525612" y="11568402"/>
            <a:ext cx="5992346" cy="523220"/>
          </a:xfrm>
          <a:prstGeom prst="rect">
            <a:avLst/>
          </a:prstGeom>
          <a:noFill/>
        </p:spPr>
        <p:txBody>
          <a:bodyPr wrap="none" rtlCol="0">
            <a:spAutoFit/>
          </a:bodyPr>
          <a:lstStyle/>
          <a:p>
            <a:r>
              <a:rPr lang="en-US" sz="2800" b="1" spc="600" dirty="0">
                <a:solidFill>
                  <a:srgbClr val="FF0000"/>
                </a:solidFill>
                <a:latin typeface="Montserrat" charset="0"/>
                <a:ea typeface="Montserrat" charset="0"/>
                <a:cs typeface="Montserrat" charset="0"/>
                <a:hlinkClick r:id="rId5"/>
              </a:rPr>
              <a:t>WorkForce </a:t>
            </a:r>
            <a:r>
              <a:rPr lang="en-US" sz="2800" b="1" spc="600" dirty="0" err="1">
                <a:solidFill>
                  <a:srgbClr val="FF0000"/>
                </a:solidFill>
                <a:latin typeface="Montserrat" charset="0"/>
                <a:ea typeface="Montserrat" charset="0"/>
                <a:cs typeface="Montserrat" charset="0"/>
                <a:hlinkClick r:id="rId5"/>
              </a:rPr>
              <a:t>EmpCenter</a:t>
            </a:r>
            <a:endParaRPr lang="en-US" sz="2800" b="1" spc="600" dirty="0">
              <a:solidFill>
                <a:srgbClr val="383C3C"/>
              </a:solidFill>
              <a:latin typeface="Montserrat" charset="0"/>
              <a:ea typeface="Montserrat" charset="0"/>
              <a:cs typeface="Montserrat" charset="0"/>
            </a:endParaRPr>
          </a:p>
        </p:txBody>
      </p:sp>
      <p:sp>
        <p:nvSpPr>
          <p:cNvPr id="23" name="TextBox 22">
            <a:extLst>
              <a:ext uri="{FF2B5EF4-FFF2-40B4-BE49-F238E27FC236}">
                <a16:creationId xmlns:a16="http://schemas.microsoft.com/office/drawing/2014/main" id="{E33260E3-5AEC-D140-ACAF-BDB5F681058A}"/>
              </a:ext>
            </a:extLst>
          </p:cNvPr>
          <p:cNvSpPr txBox="1"/>
          <p:nvPr/>
        </p:nvSpPr>
        <p:spPr>
          <a:xfrm>
            <a:off x="5892197" y="12004392"/>
            <a:ext cx="4797331" cy="523220"/>
          </a:xfrm>
          <a:prstGeom prst="rect">
            <a:avLst/>
          </a:prstGeom>
          <a:noFill/>
        </p:spPr>
        <p:txBody>
          <a:bodyPr wrap="square" rtlCol="0">
            <a:spAutoFit/>
          </a:bodyPr>
          <a:lstStyle/>
          <a:p>
            <a:r>
              <a:rPr lang="en-US" sz="2800" dirty="0">
                <a:latin typeface="Montserrat Light" panose="00000400000000000000" pitchFamily="2" charset="0"/>
              </a:rPr>
              <a:t>Requires employee login</a:t>
            </a:r>
          </a:p>
        </p:txBody>
      </p:sp>
      <p:sp>
        <p:nvSpPr>
          <p:cNvPr id="26" name="Rectangle 25"/>
          <p:cNvSpPr/>
          <p:nvPr/>
        </p:nvSpPr>
        <p:spPr>
          <a:xfrm>
            <a:off x="3340678" y="11541011"/>
            <a:ext cx="2215671" cy="584775"/>
          </a:xfrm>
          <a:prstGeom prst="rect">
            <a:avLst/>
          </a:prstGeom>
        </p:spPr>
        <p:txBody>
          <a:bodyPr wrap="none">
            <a:spAutoFit/>
          </a:bodyPr>
          <a:lstStyle/>
          <a:p>
            <a:r>
              <a:rPr lang="en-US" sz="3200" spc="600" dirty="0">
                <a:solidFill>
                  <a:srgbClr val="FF0000"/>
                </a:solidFill>
                <a:latin typeface="Montserrat" charset="0"/>
                <a:ea typeface="Montserrat" charset="0"/>
                <a:cs typeface="Montserrat" charset="0"/>
              </a:rPr>
              <a:t>Access:</a:t>
            </a:r>
            <a:endParaRPr lang="en-US" sz="3200" dirty="0"/>
          </a:p>
        </p:txBody>
      </p:sp>
      <p:sp>
        <p:nvSpPr>
          <p:cNvPr id="2" name="Rectangle 1"/>
          <p:cNvSpPr/>
          <p:nvPr/>
        </p:nvSpPr>
        <p:spPr>
          <a:xfrm>
            <a:off x="4678621" y="5526759"/>
            <a:ext cx="13788671" cy="2554545"/>
          </a:xfrm>
          <a:prstGeom prst="rect">
            <a:avLst/>
          </a:prstGeom>
          <a:noFill/>
        </p:spPr>
        <p:txBody>
          <a:bodyPr wrap="square" rtlCol="0">
            <a:spAutoFit/>
          </a:bodyPr>
          <a:lstStyle/>
          <a:p>
            <a:r>
              <a:rPr lang="en-US" sz="3200" dirty="0">
                <a:latin typeface="Montserrat Light" panose="00000400000000000000" pitchFamily="2" charset="0"/>
              </a:rPr>
              <a:t>Calculations for leave entitlement is based on status (Casual, PT or FT), Category (I, II or III) and years of service (this includes previous military service).  </a:t>
            </a:r>
          </a:p>
          <a:p>
            <a:r>
              <a:rPr lang="en-US" sz="3200" dirty="0">
                <a:latin typeface="Montserrat Light" panose="00000400000000000000" pitchFamily="2" charset="0"/>
              </a:rPr>
              <a:t>Some employees will receive vacation pay on each pay </a:t>
            </a:r>
            <a:r>
              <a:rPr lang="en-US" sz="3200" dirty="0" err="1">
                <a:latin typeface="Montserrat Light" panose="00000400000000000000" pitchFamily="2" charset="0"/>
              </a:rPr>
              <a:t>cheque</a:t>
            </a:r>
            <a:r>
              <a:rPr lang="en-US" sz="3200" dirty="0">
                <a:latin typeface="Montserrat Light" panose="00000400000000000000" pitchFamily="2" charset="0"/>
              </a:rPr>
              <a:t> while others will receive paid vacation.</a:t>
            </a:r>
          </a:p>
        </p:txBody>
      </p:sp>
      <p:sp>
        <p:nvSpPr>
          <p:cNvPr id="6" name="Rectangle 5"/>
          <p:cNvSpPr/>
          <p:nvPr/>
        </p:nvSpPr>
        <p:spPr>
          <a:xfrm>
            <a:off x="4702068" y="9007242"/>
            <a:ext cx="15540238" cy="584775"/>
          </a:xfrm>
          <a:prstGeom prst="rect">
            <a:avLst/>
          </a:prstGeom>
          <a:noFill/>
        </p:spPr>
        <p:txBody>
          <a:bodyPr wrap="square" rtlCol="0">
            <a:spAutoFit/>
          </a:bodyPr>
          <a:lstStyle/>
          <a:p>
            <a:r>
              <a:rPr lang="en-US" sz="3200" dirty="0">
                <a:latin typeface="Montserrat Light" panose="00000400000000000000" pitchFamily="2" charset="0"/>
              </a:rPr>
              <a:t>Check out HRPOL or speak with your manager or HR to see if you qualify.</a:t>
            </a:r>
          </a:p>
        </p:txBody>
      </p:sp>
    </p:spTree>
    <p:extLst>
      <p:ext uri="{BB962C8B-B14F-4D97-AF65-F5344CB8AC3E}">
        <p14:creationId xmlns:p14="http://schemas.microsoft.com/office/powerpoint/2010/main" val="282183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562192" y="1235355"/>
            <a:ext cx="23043116" cy="2123658"/>
          </a:xfrm>
          <a:prstGeom prst="rect">
            <a:avLst/>
          </a:prstGeom>
          <a:noFill/>
        </p:spPr>
        <p:txBody>
          <a:bodyPr wrap="square" rtlCol="0">
            <a:spAutoFit/>
          </a:bodyPr>
          <a:lstStyle/>
          <a:p>
            <a:pPr algn="ctr"/>
            <a:r>
              <a:rPr lang="en-US" sz="6600" b="1" spc="600" dirty="0">
                <a:solidFill>
                  <a:srgbClr val="383C3C"/>
                </a:solidFill>
                <a:latin typeface="Montserrat" pitchFamily="2" charset="77"/>
              </a:rPr>
              <a:t>SICK LEAVE AND THE RETURN TO WORK SUPPORT PROGRAM (RTWSP)</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4" name="TextBox 23">
            <a:extLst>
              <a:ext uri="{FF2B5EF4-FFF2-40B4-BE49-F238E27FC236}">
                <a16:creationId xmlns:a16="http://schemas.microsoft.com/office/drawing/2014/main" id="{0340B178-5D31-444D-A8FA-E71280710E27}"/>
              </a:ext>
            </a:extLst>
          </p:cNvPr>
          <p:cNvSpPr txBox="1"/>
          <p:nvPr/>
        </p:nvSpPr>
        <p:spPr>
          <a:xfrm>
            <a:off x="4763492" y="3986858"/>
            <a:ext cx="3780497"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Sick Leave</a:t>
            </a:r>
          </a:p>
        </p:txBody>
      </p:sp>
      <p:sp>
        <p:nvSpPr>
          <p:cNvPr id="25" name="Shape 2906">
            <a:extLst>
              <a:ext uri="{FF2B5EF4-FFF2-40B4-BE49-F238E27FC236}">
                <a16:creationId xmlns:a16="http://schemas.microsoft.com/office/drawing/2014/main" id="{FF6A0800-3343-F240-A80C-E9313710F77B}"/>
              </a:ext>
            </a:extLst>
          </p:cNvPr>
          <p:cNvSpPr/>
          <p:nvPr/>
        </p:nvSpPr>
        <p:spPr>
          <a:xfrm>
            <a:off x="3694312" y="4129624"/>
            <a:ext cx="653623"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1" name="TextBox 20">
            <a:extLst>
              <a:ext uri="{FF2B5EF4-FFF2-40B4-BE49-F238E27FC236}">
                <a16:creationId xmlns:a16="http://schemas.microsoft.com/office/drawing/2014/main" id="{E33260E3-5AEC-D140-ACAF-BDB5F681058A}"/>
              </a:ext>
            </a:extLst>
          </p:cNvPr>
          <p:cNvSpPr txBox="1"/>
          <p:nvPr/>
        </p:nvSpPr>
        <p:spPr>
          <a:xfrm>
            <a:off x="4763487" y="4889362"/>
            <a:ext cx="15625161" cy="3046988"/>
          </a:xfrm>
          <a:prstGeom prst="rect">
            <a:avLst/>
          </a:prstGeom>
          <a:noFill/>
        </p:spPr>
        <p:txBody>
          <a:bodyPr wrap="square" rtlCol="0">
            <a:spAutoFit/>
          </a:bodyPr>
          <a:lstStyle/>
          <a:p>
            <a:r>
              <a:rPr lang="en-US" sz="3200" b="1" dirty="0">
                <a:latin typeface="Montserrat Light" panose="00000400000000000000" pitchFamily="2" charset="0"/>
              </a:rPr>
              <a:t>Full-time employees </a:t>
            </a:r>
            <a:r>
              <a:rPr lang="en-US" sz="3200" dirty="0">
                <a:latin typeface="Montserrat Light" panose="00000400000000000000" pitchFamily="2" charset="0"/>
              </a:rPr>
              <a:t>who are medically unable/unfit to work because of non-occupational illnesses/injuries are entitled to take up to seventeen (17) consecutives weeks of sick leave at full pay upon commencement of employment.  **If absence is expected to be in excess of five (5) consecutive working days, full-time employees are to follow the Return to Work Support Program (RTWSP) requirements.</a:t>
            </a:r>
          </a:p>
        </p:txBody>
      </p:sp>
      <p:sp>
        <p:nvSpPr>
          <p:cNvPr id="11" name="TextBox 10">
            <a:extLst>
              <a:ext uri="{FF2B5EF4-FFF2-40B4-BE49-F238E27FC236}">
                <a16:creationId xmlns:a16="http://schemas.microsoft.com/office/drawing/2014/main" id="{E33260E3-5AEC-D140-ACAF-BDB5F681058A}"/>
              </a:ext>
            </a:extLst>
          </p:cNvPr>
          <p:cNvSpPr txBox="1"/>
          <p:nvPr/>
        </p:nvSpPr>
        <p:spPr>
          <a:xfrm>
            <a:off x="4763486" y="8341639"/>
            <a:ext cx="14250053" cy="1569660"/>
          </a:xfrm>
          <a:prstGeom prst="rect">
            <a:avLst/>
          </a:prstGeom>
          <a:noFill/>
        </p:spPr>
        <p:txBody>
          <a:bodyPr wrap="square" rtlCol="0">
            <a:spAutoFit/>
          </a:bodyPr>
          <a:lstStyle/>
          <a:p>
            <a:r>
              <a:rPr lang="en-US" sz="3200" dirty="0">
                <a:latin typeface="Montserrat Light" panose="00000400000000000000" pitchFamily="2" charset="0"/>
              </a:rPr>
              <a:t>Employee must contact their manager prior to their start time on the first day of absence to notify them of the absence and the expected return date. </a:t>
            </a:r>
          </a:p>
        </p:txBody>
      </p:sp>
      <p:sp>
        <p:nvSpPr>
          <p:cNvPr id="12" name="TextBox 11">
            <a:extLst>
              <a:ext uri="{FF2B5EF4-FFF2-40B4-BE49-F238E27FC236}">
                <a16:creationId xmlns:a16="http://schemas.microsoft.com/office/drawing/2014/main" id="{E33260E3-5AEC-D140-ACAF-BDB5F681058A}"/>
              </a:ext>
            </a:extLst>
          </p:cNvPr>
          <p:cNvSpPr txBox="1"/>
          <p:nvPr/>
        </p:nvSpPr>
        <p:spPr>
          <a:xfrm>
            <a:off x="4763487" y="10295947"/>
            <a:ext cx="16007702" cy="1077218"/>
          </a:xfrm>
          <a:prstGeom prst="rect">
            <a:avLst/>
          </a:prstGeom>
          <a:noFill/>
        </p:spPr>
        <p:txBody>
          <a:bodyPr wrap="square" rtlCol="0">
            <a:spAutoFit/>
          </a:bodyPr>
          <a:lstStyle/>
          <a:p>
            <a:r>
              <a:rPr lang="en-US" sz="3200" dirty="0">
                <a:latin typeface="Montserrat Light" panose="00000400000000000000" pitchFamily="2" charset="0"/>
              </a:rPr>
              <a:t>Unionized employees should review their collective agreement for paid sick leave entitlements.                  </a:t>
            </a:r>
          </a:p>
        </p:txBody>
      </p:sp>
      <p:sp>
        <p:nvSpPr>
          <p:cNvPr id="10" name="TextBox 9">
            <a:extLst>
              <a:ext uri="{FF2B5EF4-FFF2-40B4-BE49-F238E27FC236}">
                <a16:creationId xmlns:a16="http://schemas.microsoft.com/office/drawing/2014/main" id="{E33260E3-5AEC-D140-ACAF-BDB5F681058A}"/>
              </a:ext>
            </a:extLst>
          </p:cNvPr>
          <p:cNvSpPr txBox="1"/>
          <p:nvPr/>
        </p:nvSpPr>
        <p:spPr>
          <a:xfrm>
            <a:off x="4763486" y="11757813"/>
            <a:ext cx="6091327" cy="584775"/>
          </a:xfrm>
          <a:prstGeom prst="rect">
            <a:avLst/>
          </a:prstGeom>
          <a:noFill/>
        </p:spPr>
        <p:txBody>
          <a:bodyPr wrap="square" rtlCol="0">
            <a:spAutoFit/>
          </a:bodyPr>
          <a:lstStyle/>
          <a:p>
            <a:r>
              <a:rPr lang="en-US" sz="3200" dirty="0">
                <a:latin typeface="Montserrat Light" panose="00000400000000000000" pitchFamily="2" charset="0"/>
                <a:hlinkClick r:id="rId3"/>
              </a:rPr>
              <a:t>HRPOL Chapter 6 Leave</a:t>
            </a:r>
            <a:endParaRPr lang="en-US" sz="3200" dirty="0">
              <a:latin typeface="Montserrat Light" panose="00000400000000000000" pitchFamily="2" charset="0"/>
            </a:endParaRPr>
          </a:p>
        </p:txBody>
      </p:sp>
    </p:spTree>
    <p:extLst>
      <p:ext uri="{BB962C8B-B14F-4D97-AF65-F5344CB8AC3E}">
        <p14:creationId xmlns:p14="http://schemas.microsoft.com/office/powerpoint/2010/main" val="1936478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562192" y="1235355"/>
            <a:ext cx="23043114" cy="2123658"/>
          </a:xfrm>
          <a:prstGeom prst="rect">
            <a:avLst/>
          </a:prstGeom>
          <a:noFill/>
        </p:spPr>
        <p:txBody>
          <a:bodyPr wrap="square" rtlCol="0">
            <a:spAutoFit/>
          </a:bodyPr>
          <a:lstStyle/>
          <a:p>
            <a:pPr algn="ctr"/>
            <a:r>
              <a:rPr lang="en-US" sz="6600" b="1" spc="600" dirty="0">
                <a:solidFill>
                  <a:srgbClr val="383C3C"/>
                </a:solidFill>
                <a:latin typeface="Montserrat" pitchFamily="2" charset="77"/>
              </a:rPr>
              <a:t>SICK LEAVE AND THE RETURN TO WORK SUPPORT PROGRAM (RTWSP)</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694311" y="4107419"/>
            <a:ext cx="653623"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714062" y="3969313"/>
            <a:ext cx="17923409"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Return to Work Support Program</a:t>
            </a:r>
          </a:p>
        </p:txBody>
      </p:sp>
      <p:sp>
        <p:nvSpPr>
          <p:cNvPr id="15" name="TextBox 14">
            <a:extLst>
              <a:ext uri="{FF2B5EF4-FFF2-40B4-BE49-F238E27FC236}">
                <a16:creationId xmlns:a16="http://schemas.microsoft.com/office/drawing/2014/main" id="{E33260E3-5AEC-D140-ACAF-BDB5F681058A}"/>
              </a:ext>
            </a:extLst>
          </p:cNvPr>
          <p:cNvSpPr txBox="1"/>
          <p:nvPr/>
        </p:nvSpPr>
        <p:spPr>
          <a:xfrm>
            <a:off x="4788195" y="4891534"/>
            <a:ext cx="14142347" cy="2062103"/>
          </a:xfrm>
          <a:prstGeom prst="rect">
            <a:avLst/>
          </a:prstGeom>
          <a:noFill/>
        </p:spPr>
        <p:txBody>
          <a:bodyPr wrap="square" rtlCol="0">
            <a:spAutoFit/>
          </a:bodyPr>
          <a:lstStyle/>
          <a:p>
            <a:r>
              <a:rPr lang="en-US" sz="3200" dirty="0">
                <a:latin typeface="Montserrat Light" panose="00000400000000000000" pitchFamily="2" charset="0"/>
              </a:rPr>
              <a:t>All employees working in Canada eligible for paid sick leave (full-time status) or who are enrolled in the LTD program who are absent from work for a period greater than 5 consecutive full working days due to a non-occupational illness or injury. </a:t>
            </a:r>
          </a:p>
        </p:txBody>
      </p:sp>
      <p:sp>
        <p:nvSpPr>
          <p:cNvPr id="13" name="TextBox 12">
            <a:extLst>
              <a:ext uri="{FF2B5EF4-FFF2-40B4-BE49-F238E27FC236}">
                <a16:creationId xmlns:a16="http://schemas.microsoft.com/office/drawing/2014/main" id="{E33260E3-5AEC-D140-ACAF-BDB5F681058A}"/>
              </a:ext>
            </a:extLst>
          </p:cNvPr>
          <p:cNvSpPr txBox="1"/>
          <p:nvPr/>
        </p:nvSpPr>
        <p:spPr>
          <a:xfrm>
            <a:off x="4763480" y="7287665"/>
            <a:ext cx="11391288" cy="1077218"/>
          </a:xfrm>
          <a:prstGeom prst="rect">
            <a:avLst/>
          </a:prstGeom>
          <a:noFill/>
        </p:spPr>
        <p:txBody>
          <a:bodyPr wrap="square" rtlCol="0">
            <a:spAutoFit/>
          </a:bodyPr>
          <a:lstStyle/>
          <a:p>
            <a:r>
              <a:rPr lang="en-US" sz="3200" dirty="0">
                <a:latin typeface="Montserrat Light" panose="00000400000000000000" pitchFamily="2" charset="0"/>
              </a:rPr>
              <a:t>Supports employees in their recovery and return to work</a:t>
            </a:r>
            <a:r>
              <a:rPr lang="en-US" sz="3200" i="1" dirty="0">
                <a:latin typeface="Montserrat Light" panose="00000400000000000000" pitchFamily="2" charset="0"/>
              </a:rPr>
              <a:t>.</a:t>
            </a:r>
          </a:p>
        </p:txBody>
      </p:sp>
      <p:sp>
        <p:nvSpPr>
          <p:cNvPr id="14" name="TextBox 13">
            <a:extLst>
              <a:ext uri="{FF2B5EF4-FFF2-40B4-BE49-F238E27FC236}">
                <a16:creationId xmlns:a16="http://schemas.microsoft.com/office/drawing/2014/main" id="{E33260E3-5AEC-D140-ACAF-BDB5F681058A}"/>
              </a:ext>
            </a:extLst>
          </p:cNvPr>
          <p:cNvSpPr txBox="1"/>
          <p:nvPr/>
        </p:nvSpPr>
        <p:spPr>
          <a:xfrm>
            <a:off x="4763482" y="8552685"/>
            <a:ext cx="12265982" cy="1077218"/>
          </a:xfrm>
          <a:prstGeom prst="rect">
            <a:avLst/>
          </a:prstGeom>
          <a:noFill/>
        </p:spPr>
        <p:txBody>
          <a:bodyPr wrap="square" rtlCol="0">
            <a:spAutoFit/>
          </a:bodyPr>
          <a:lstStyle/>
          <a:p>
            <a:r>
              <a:rPr lang="en-US" sz="3200" i="1" dirty="0">
                <a:latin typeface="Montserrat Light" panose="00000400000000000000" pitchFamily="2" charset="0"/>
              </a:rPr>
              <a:t>*Requires completion of RTWSP medical forms, cost paid by employee*</a:t>
            </a:r>
          </a:p>
        </p:txBody>
      </p:sp>
      <p:sp>
        <p:nvSpPr>
          <p:cNvPr id="9" name="TextBox 8">
            <a:extLst>
              <a:ext uri="{FF2B5EF4-FFF2-40B4-BE49-F238E27FC236}">
                <a16:creationId xmlns:a16="http://schemas.microsoft.com/office/drawing/2014/main" id="{8931BC40-06F5-374C-8E4E-18F4CBB361F1}"/>
              </a:ext>
            </a:extLst>
          </p:cNvPr>
          <p:cNvSpPr txBox="1"/>
          <p:nvPr/>
        </p:nvSpPr>
        <p:spPr>
          <a:xfrm>
            <a:off x="14617237" y="12243150"/>
            <a:ext cx="7231467"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CORE - RTWSP</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09493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STAY CONNECTED</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3" name="TextBox 22">
            <a:extLst>
              <a:ext uri="{FF2B5EF4-FFF2-40B4-BE49-F238E27FC236}">
                <a16:creationId xmlns:a16="http://schemas.microsoft.com/office/drawing/2014/main" id="{AADBFACC-D309-6A45-A83D-A2D2A70774E1}"/>
              </a:ext>
            </a:extLst>
          </p:cNvPr>
          <p:cNvSpPr txBox="1"/>
          <p:nvPr/>
        </p:nvSpPr>
        <p:spPr>
          <a:xfrm>
            <a:off x="2570861" y="9131806"/>
            <a:ext cx="16242261" cy="1077218"/>
          </a:xfrm>
          <a:prstGeom prst="rect">
            <a:avLst/>
          </a:prstGeom>
          <a:noFill/>
        </p:spPr>
        <p:txBody>
          <a:bodyPr wrap="square" rtlCol="0">
            <a:spAutoFit/>
          </a:bodyPr>
          <a:lstStyle/>
          <a:p>
            <a:pPr algn="just"/>
            <a:r>
              <a:rPr lang="en-US" sz="3200" dirty="0">
                <a:latin typeface="Montserrat Light" panose="00000400000000000000" pitchFamily="2" charset="0"/>
              </a:rPr>
              <a:t>Once hired, a request has been submitted to grant you access to CORE. This can take approximately 48 hours to 1.5 weeks.  </a:t>
            </a:r>
            <a:endParaRPr lang="en-US" sz="3200" dirty="0">
              <a:solidFill>
                <a:srgbClr val="383C3C"/>
              </a:solidFill>
              <a:latin typeface="Montserrat Light" panose="00000400000000000000" pitchFamily="2" charset="0"/>
              <a:ea typeface="Montserrat Light" charset="0"/>
              <a:cs typeface="Montserrat Light" charset="0"/>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2128144" y="3716174"/>
            <a:ext cx="18454822" cy="5078313"/>
          </a:xfrm>
          <a:prstGeom prst="rect">
            <a:avLst/>
          </a:prstGeom>
          <a:noFill/>
        </p:spPr>
        <p:txBody>
          <a:bodyPr wrap="square" rtlCol="0">
            <a:spAutoFit/>
          </a:bodyPr>
          <a:lstStyle/>
          <a:p>
            <a:r>
              <a:rPr lang="en-US" sz="3600" spc="600" dirty="0">
                <a:solidFill>
                  <a:srgbClr val="383C3C"/>
                </a:solidFill>
                <a:latin typeface="Montserrat" pitchFamily="2" charset="77"/>
                <a:ea typeface="Montserrat" charset="0"/>
                <a:cs typeface="Montserrat" charset="0"/>
              </a:rPr>
              <a:t>You will notice this presentation references CORE and CFMWS.CA for more information. </a:t>
            </a:r>
          </a:p>
          <a:p>
            <a:endParaRPr lang="en-US" sz="3600" spc="600" dirty="0">
              <a:solidFill>
                <a:srgbClr val="383C3C"/>
              </a:solidFill>
              <a:latin typeface="Montserrat" pitchFamily="2" charset="77"/>
              <a:ea typeface="Montserrat" charset="0"/>
              <a:cs typeface="Montserrat" charset="0"/>
            </a:endParaRPr>
          </a:p>
          <a:p>
            <a:r>
              <a:rPr lang="en-US" sz="3600" spc="600" dirty="0">
                <a:solidFill>
                  <a:srgbClr val="383C3C"/>
                </a:solidFill>
                <a:latin typeface="Montserrat" pitchFamily="2" charset="77"/>
                <a:ea typeface="Montserrat" charset="0"/>
                <a:cs typeface="Montserrat" charset="0"/>
              </a:rPr>
              <a:t>CFMWS.CA is our external website, where the public can gain insight into who we are.</a:t>
            </a:r>
          </a:p>
          <a:p>
            <a:endParaRPr lang="en-US" sz="3600" spc="600" dirty="0">
              <a:solidFill>
                <a:srgbClr val="383C3C"/>
              </a:solidFill>
              <a:latin typeface="Montserrat" pitchFamily="2" charset="77"/>
              <a:ea typeface="Montserrat" charset="0"/>
              <a:cs typeface="Montserrat" charset="0"/>
            </a:endParaRPr>
          </a:p>
          <a:p>
            <a:r>
              <a:rPr lang="en-US" sz="3600" spc="600" dirty="0">
                <a:solidFill>
                  <a:srgbClr val="383C3C"/>
                </a:solidFill>
                <a:latin typeface="Montserrat" pitchFamily="2" charset="77"/>
                <a:ea typeface="Montserrat" charset="0"/>
                <a:cs typeface="Montserrat" charset="0"/>
              </a:rPr>
              <a:t>CORE is our internal website, where you will have access to information on our programs and services in addition to relevant employee only information.</a:t>
            </a:r>
            <a:endParaRPr lang="en-US" sz="36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638445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2123658"/>
          </a:xfrm>
          <a:prstGeom prst="rect">
            <a:avLst/>
          </a:prstGeom>
          <a:noFill/>
        </p:spPr>
        <p:txBody>
          <a:bodyPr wrap="square" rtlCol="0">
            <a:spAutoFit/>
          </a:bodyPr>
          <a:lstStyle/>
          <a:p>
            <a:pPr algn="ctr"/>
            <a:r>
              <a:rPr lang="en-US" sz="6600" b="1" spc="600" dirty="0">
                <a:solidFill>
                  <a:srgbClr val="383C3C"/>
                </a:solidFill>
                <a:latin typeface="Montserrat" pitchFamily="2" charset="77"/>
              </a:rPr>
              <a:t>INFORMATION TECHNOLOGY SUPPORT SERVICE (ITSS)</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7" name="Shape 2906">
            <a:extLst>
              <a:ext uri="{FF2B5EF4-FFF2-40B4-BE49-F238E27FC236}">
                <a16:creationId xmlns:a16="http://schemas.microsoft.com/office/drawing/2014/main" id="{38C9CB04-2009-AF49-825D-78E36026D99E}"/>
              </a:ext>
            </a:extLst>
          </p:cNvPr>
          <p:cNvSpPr/>
          <p:nvPr/>
        </p:nvSpPr>
        <p:spPr>
          <a:xfrm>
            <a:off x="3706775" y="594254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TextBox 9">
            <a:extLst>
              <a:ext uri="{FF2B5EF4-FFF2-40B4-BE49-F238E27FC236}">
                <a16:creationId xmlns:a16="http://schemas.microsoft.com/office/drawing/2014/main" id="{0340B178-5D31-444D-A8FA-E71280710E27}"/>
              </a:ext>
            </a:extLst>
          </p:cNvPr>
          <p:cNvSpPr txBox="1"/>
          <p:nvPr/>
        </p:nvSpPr>
        <p:spPr>
          <a:xfrm>
            <a:off x="4676494" y="3968326"/>
            <a:ext cx="5908990"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Report an Incident</a:t>
            </a:r>
          </a:p>
        </p:txBody>
      </p:sp>
      <p:sp>
        <p:nvSpPr>
          <p:cNvPr id="11" name="Shape 2906">
            <a:extLst>
              <a:ext uri="{FF2B5EF4-FFF2-40B4-BE49-F238E27FC236}">
                <a16:creationId xmlns:a16="http://schemas.microsoft.com/office/drawing/2014/main" id="{FF6A0800-3343-F240-A80C-E9313710F77B}"/>
              </a:ext>
            </a:extLst>
          </p:cNvPr>
          <p:cNvSpPr/>
          <p:nvPr/>
        </p:nvSpPr>
        <p:spPr>
          <a:xfrm>
            <a:off x="3706775" y="410190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88491936-F507-6C4B-971E-B025FAFA08B3}"/>
              </a:ext>
            </a:extLst>
          </p:cNvPr>
          <p:cNvSpPr/>
          <p:nvPr/>
        </p:nvSpPr>
        <p:spPr>
          <a:xfrm>
            <a:off x="3706774" y="7812641"/>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3" name="Shape 2906">
            <a:extLst>
              <a:ext uri="{FF2B5EF4-FFF2-40B4-BE49-F238E27FC236}">
                <a16:creationId xmlns:a16="http://schemas.microsoft.com/office/drawing/2014/main" id="{88491936-F507-6C4B-971E-B025FAFA08B3}"/>
              </a:ext>
            </a:extLst>
          </p:cNvPr>
          <p:cNvSpPr/>
          <p:nvPr/>
        </p:nvSpPr>
        <p:spPr>
          <a:xfrm>
            <a:off x="3706774" y="9566834"/>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TextBox 13">
            <a:extLst>
              <a:ext uri="{FF2B5EF4-FFF2-40B4-BE49-F238E27FC236}">
                <a16:creationId xmlns:a16="http://schemas.microsoft.com/office/drawing/2014/main" id="{8931BC40-06F5-374C-8E4E-18F4CBB361F1}"/>
              </a:ext>
            </a:extLst>
          </p:cNvPr>
          <p:cNvSpPr txBox="1"/>
          <p:nvPr/>
        </p:nvSpPr>
        <p:spPr>
          <a:xfrm>
            <a:off x="4725922" y="7620446"/>
            <a:ext cx="3068469"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Purchase</a:t>
            </a:r>
          </a:p>
        </p:txBody>
      </p:sp>
      <p:sp>
        <p:nvSpPr>
          <p:cNvPr id="15" name="TextBox 14">
            <a:extLst>
              <a:ext uri="{FF2B5EF4-FFF2-40B4-BE49-F238E27FC236}">
                <a16:creationId xmlns:a16="http://schemas.microsoft.com/office/drawing/2014/main" id="{8931BC40-06F5-374C-8E4E-18F4CBB361F1}"/>
              </a:ext>
            </a:extLst>
          </p:cNvPr>
          <p:cNvSpPr txBox="1"/>
          <p:nvPr/>
        </p:nvSpPr>
        <p:spPr>
          <a:xfrm>
            <a:off x="4750636" y="9448781"/>
            <a:ext cx="2459328"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Inquire</a:t>
            </a:r>
          </a:p>
        </p:txBody>
      </p:sp>
      <p:sp>
        <p:nvSpPr>
          <p:cNvPr id="16" name="TextBox 15">
            <a:extLst>
              <a:ext uri="{FF2B5EF4-FFF2-40B4-BE49-F238E27FC236}">
                <a16:creationId xmlns:a16="http://schemas.microsoft.com/office/drawing/2014/main" id="{8931BC40-06F5-374C-8E4E-18F4CBB361F1}"/>
              </a:ext>
            </a:extLst>
          </p:cNvPr>
          <p:cNvSpPr txBox="1"/>
          <p:nvPr/>
        </p:nvSpPr>
        <p:spPr>
          <a:xfrm>
            <a:off x="4725922" y="5775065"/>
            <a:ext cx="5565947"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Submit a Request</a:t>
            </a:r>
          </a:p>
        </p:txBody>
      </p:sp>
      <p:sp>
        <p:nvSpPr>
          <p:cNvPr id="17" name="TextBox 16">
            <a:extLst>
              <a:ext uri="{FF2B5EF4-FFF2-40B4-BE49-F238E27FC236}">
                <a16:creationId xmlns:a16="http://schemas.microsoft.com/office/drawing/2014/main" id="{8931BC40-06F5-374C-8E4E-18F4CBB361F1}"/>
              </a:ext>
            </a:extLst>
          </p:cNvPr>
          <p:cNvSpPr txBox="1"/>
          <p:nvPr/>
        </p:nvSpPr>
        <p:spPr>
          <a:xfrm>
            <a:off x="4743555" y="4916039"/>
            <a:ext cx="6051657" cy="584775"/>
          </a:xfrm>
          <a:prstGeom prst="rect">
            <a:avLst/>
          </a:prstGeom>
          <a:noFill/>
        </p:spPr>
        <p:txBody>
          <a:bodyPr wrap="none" rtlCol="0">
            <a:spAutoFit/>
          </a:bodyPr>
          <a:lstStyle/>
          <a:p>
            <a:r>
              <a:rPr lang="en-US" sz="3200" spc="600" dirty="0">
                <a:solidFill>
                  <a:srgbClr val="383C3C"/>
                </a:solidFill>
                <a:latin typeface="Montserrat Light" panose="00000400000000000000" pitchFamily="2" charset="0"/>
                <a:ea typeface="Montserrat" charset="0"/>
                <a:cs typeface="Montserrat" charset="0"/>
              </a:rPr>
              <a:t>I.e. software problem</a:t>
            </a:r>
          </a:p>
        </p:txBody>
      </p:sp>
      <p:sp>
        <p:nvSpPr>
          <p:cNvPr id="18" name="TextBox 17">
            <a:extLst>
              <a:ext uri="{FF2B5EF4-FFF2-40B4-BE49-F238E27FC236}">
                <a16:creationId xmlns:a16="http://schemas.microsoft.com/office/drawing/2014/main" id="{8931BC40-06F5-374C-8E4E-18F4CBB361F1}"/>
              </a:ext>
            </a:extLst>
          </p:cNvPr>
          <p:cNvSpPr txBox="1"/>
          <p:nvPr/>
        </p:nvSpPr>
        <p:spPr>
          <a:xfrm>
            <a:off x="4743555" y="6669646"/>
            <a:ext cx="9549409" cy="584775"/>
          </a:xfrm>
          <a:prstGeom prst="rect">
            <a:avLst/>
          </a:prstGeom>
          <a:noFill/>
        </p:spPr>
        <p:txBody>
          <a:bodyPr wrap="none" rtlCol="0">
            <a:spAutoFit/>
          </a:bodyPr>
          <a:lstStyle/>
          <a:p>
            <a:r>
              <a:rPr lang="en-US" sz="3200" spc="600" dirty="0">
                <a:solidFill>
                  <a:srgbClr val="383C3C"/>
                </a:solidFill>
                <a:latin typeface="Montserrat Light" panose="00000400000000000000" pitchFamily="2" charset="0"/>
                <a:ea typeface="Montserrat" charset="0"/>
                <a:cs typeface="Montserrat" charset="0"/>
              </a:rPr>
              <a:t>I.e. access requests, new software</a:t>
            </a:r>
          </a:p>
        </p:txBody>
      </p:sp>
      <p:sp>
        <p:nvSpPr>
          <p:cNvPr id="19" name="TextBox 18">
            <a:extLst>
              <a:ext uri="{FF2B5EF4-FFF2-40B4-BE49-F238E27FC236}">
                <a16:creationId xmlns:a16="http://schemas.microsoft.com/office/drawing/2014/main" id="{8931BC40-06F5-374C-8E4E-18F4CBB361F1}"/>
              </a:ext>
            </a:extLst>
          </p:cNvPr>
          <p:cNvSpPr txBox="1"/>
          <p:nvPr/>
        </p:nvSpPr>
        <p:spPr>
          <a:xfrm>
            <a:off x="4740377" y="8459528"/>
            <a:ext cx="4548040" cy="584775"/>
          </a:xfrm>
          <a:prstGeom prst="rect">
            <a:avLst/>
          </a:prstGeom>
          <a:noFill/>
        </p:spPr>
        <p:txBody>
          <a:bodyPr wrap="none" rtlCol="0">
            <a:spAutoFit/>
          </a:bodyPr>
          <a:lstStyle/>
          <a:p>
            <a:r>
              <a:rPr lang="en-US" sz="3200" spc="600" dirty="0">
                <a:solidFill>
                  <a:srgbClr val="383C3C"/>
                </a:solidFill>
                <a:latin typeface="Montserrat Light" panose="00000400000000000000" pitchFamily="2" charset="0"/>
                <a:ea typeface="Montserrat" charset="0"/>
                <a:cs typeface="Montserrat" charset="0"/>
              </a:rPr>
              <a:t>I.e. new devices</a:t>
            </a:r>
          </a:p>
        </p:txBody>
      </p:sp>
      <p:sp>
        <p:nvSpPr>
          <p:cNvPr id="20" name="TextBox 19">
            <a:extLst>
              <a:ext uri="{FF2B5EF4-FFF2-40B4-BE49-F238E27FC236}">
                <a16:creationId xmlns:a16="http://schemas.microsoft.com/office/drawing/2014/main" id="{8931BC40-06F5-374C-8E4E-18F4CBB361F1}"/>
              </a:ext>
            </a:extLst>
          </p:cNvPr>
          <p:cNvSpPr txBox="1"/>
          <p:nvPr/>
        </p:nvSpPr>
        <p:spPr>
          <a:xfrm>
            <a:off x="4718840" y="10308388"/>
            <a:ext cx="9764211" cy="584775"/>
          </a:xfrm>
          <a:prstGeom prst="rect">
            <a:avLst/>
          </a:prstGeom>
          <a:noFill/>
        </p:spPr>
        <p:txBody>
          <a:bodyPr wrap="none" rtlCol="0">
            <a:spAutoFit/>
          </a:bodyPr>
          <a:lstStyle/>
          <a:p>
            <a:r>
              <a:rPr lang="en-US" sz="3200" spc="600" dirty="0">
                <a:solidFill>
                  <a:srgbClr val="383C3C"/>
                </a:solidFill>
                <a:latin typeface="Montserrat Light" panose="00000400000000000000" pitchFamily="2" charset="0"/>
                <a:ea typeface="Montserrat" charset="0"/>
                <a:cs typeface="Montserrat" charset="0"/>
              </a:rPr>
              <a:t>I.e. current outages, global tickets</a:t>
            </a:r>
          </a:p>
        </p:txBody>
      </p:sp>
      <p:sp>
        <p:nvSpPr>
          <p:cNvPr id="21" name="TextBox 20">
            <a:extLst>
              <a:ext uri="{FF2B5EF4-FFF2-40B4-BE49-F238E27FC236}">
                <a16:creationId xmlns:a16="http://schemas.microsoft.com/office/drawing/2014/main" id="{8931BC40-06F5-374C-8E4E-18F4CBB361F1}"/>
              </a:ext>
            </a:extLst>
          </p:cNvPr>
          <p:cNvSpPr txBox="1"/>
          <p:nvPr/>
        </p:nvSpPr>
        <p:spPr>
          <a:xfrm>
            <a:off x="3829827" y="11871539"/>
            <a:ext cx="18430045"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Submit ticket online at: </a:t>
            </a:r>
            <a:r>
              <a:rPr lang="en-US" sz="3600" spc="600" dirty="0">
                <a:solidFill>
                  <a:srgbClr val="383C3C"/>
                </a:solidFill>
                <a:latin typeface="Montserrat" charset="0"/>
                <a:ea typeface="Montserrat" charset="0"/>
                <a:cs typeface="Montserrat" charset="0"/>
                <a:hlinkClick r:id="rId3"/>
              </a:rPr>
              <a:t>ITSS Portal </a:t>
            </a:r>
            <a:r>
              <a:rPr lang="en-US" sz="3600" spc="600" dirty="0">
                <a:solidFill>
                  <a:srgbClr val="383C3C"/>
                </a:solidFill>
                <a:latin typeface="Montserrat" charset="0"/>
                <a:ea typeface="Montserrat" charset="0"/>
                <a:cs typeface="Montserrat" charset="0"/>
              </a:rPr>
              <a:t>or call 1-866-615-9284</a:t>
            </a:r>
          </a:p>
        </p:txBody>
      </p:sp>
    </p:spTree>
    <p:extLst>
      <p:ext uri="{BB962C8B-B14F-4D97-AF65-F5344CB8AC3E}">
        <p14:creationId xmlns:p14="http://schemas.microsoft.com/office/powerpoint/2010/main" val="424970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MFA enrolling and Using</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11" name="Shape 2906">
            <a:extLst>
              <a:ext uri="{FF2B5EF4-FFF2-40B4-BE49-F238E27FC236}">
                <a16:creationId xmlns:a16="http://schemas.microsoft.com/office/drawing/2014/main" id="{FF6A0800-3343-F240-A80C-E9313710F77B}"/>
              </a:ext>
            </a:extLst>
          </p:cNvPr>
          <p:cNvSpPr/>
          <p:nvPr/>
        </p:nvSpPr>
        <p:spPr>
          <a:xfrm>
            <a:off x="3706775" y="350182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7" name="TextBox 16">
            <a:extLst>
              <a:ext uri="{FF2B5EF4-FFF2-40B4-BE49-F238E27FC236}">
                <a16:creationId xmlns:a16="http://schemas.microsoft.com/office/drawing/2014/main" id="{8931BC40-06F5-374C-8E4E-18F4CBB361F1}"/>
              </a:ext>
            </a:extLst>
          </p:cNvPr>
          <p:cNvSpPr txBox="1"/>
          <p:nvPr/>
        </p:nvSpPr>
        <p:spPr>
          <a:xfrm>
            <a:off x="3829827" y="8950474"/>
            <a:ext cx="16404960" cy="2062103"/>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CFMWS employees working outside of the CFMWS network who need to access any Office 365 application (Outlook, MS Teams, etc.) will have to use multi-factor authentication (MFA).</a:t>
            </a:r>
          </a:p>
        </p:txBody>
      </p:sp>
      <p:sp>
        <p:nvSpPr>
          <p:cNvPr id="21" name="TextBox 20">
            <a:extLst>
              <a:ext uri="{FF2B5EF4-FFF2-40B4-BE49-F238E27FC236}">
                <a16:creationId xmlns:a16="http://schemas.microsoft.com/office/drawing/2014/main" id="{8931BC40-06F5-374C-8E4E-18F4CBB361F1}"/>
              </a:ext>
            </a:extLst>
          </p:cNvPr>
          <p:cNvSpPr txBox="1"/>
          <p:nvPr/>
        </p:nvSpPr>
        <p:spPr>
          <a:xfrm>
            <a:off x="6024218" y="12367994"/>
            <a:ext cx="10795969" cy="646203"/>
          </a:xfrm>
          <a:prstGeom prst="rect">
            <a:avLst/>
          </a:prstGeom>
          <a:noFill/>
        </p:spPr>
        <p:txBody>
          <a:bodyPr wrap="none" rtlCol="0">
            <a:spAutoFit/>
          </a:bodyPr>
          <a:lstStyle/>
          <a:p>
            <a:r>
              <a:rPr lang="en-US" dirty="0">
                <a:hlinkClick r:id="rId3"/>
              </a:rPr>
              <a:t>Document : MFA enrolling and Using (cfmws-sbmfc.com)</a:t>
            </a:r>
            <a:endParaRPr lang="en-US" sz="3600" spc="600" dirty="0">
              <a:solidFill>
                <a:srgbClr val="383C3C"/>
              </a:solidFill>
              <a:latin typeface="Montserrat" charset="0"/>
              <a:ea typeface="Montserrat" charset="0"/>
              <a:cs typeface="Montserrat" charset="0"/>
            </a:endParaRPr>
          </a:p>
        </p:txBody>
      </p:sp>
      <p:sp>
        <p:nvSpPr>
          <p:cNvPr id="2" name="Rectangle 1"/>
          <p:cNvSpPr/>
          <p:nvPr/>
        </p:nvSpPr>
        <p:spPr>
          <a:xfrm>
            <a:off x="3829827" y="4489470"/>
            <a:ext cx="18430045" cy="4031873"/>
          </a:xfrm>
          <a:prstGeom prst="rect">
            <a:avLst/>
          </a:prstGeom>
        </p:spPr>
        <p:txBody>
          <a:bodyPr wrap="square">
            <a:spAutoFit/>
          </a:bodyPr>
          <a:lstStyle/>
          <a:p>
            <a:r>
              <a:rPr lang="en-US" sz="3200" spc="600" dirty="0">
                <a:solidFill>
                  <a:srgbClr val="383C3C"/>
                </a:solidFill>
                <a:latin typeface="Montserrat Light" panose="00000400000000000000" pitchFamily="2" charset="0"/>
                <a:ea typeface="Montserrat" charset="0"/>
                <a:cs typeface="Montserrat" charset="0"/>
              </a:rPr>
              <a:t>MFA is an authentication method that confirms your identity by using a combination of two different factors:</a:t>
            </a:r>
          </a:p>
          <a:p>
            <a:pPr marL="1371440" lvl="1" indent="-457200">
              <a:buFont typeface="Arial" panose="020B0604020202020204" pitchFamily="34" charset="0"/>
              <a:buChar char="•"/>
            </a:pPr>
            <a:r>
              <a:rPr lang="en-US" sz="3200" spc="600" dirty="0">
                <a:solidFill>
                  <a:srgbClr val="383C3C"/>
                </a:solidFill>
                <a:latin typeface="Montserrat Light" panose="00000400000000000000" pitchFamily="2" charset="0"/>
                <a:ea typeface="Montserrat" charset="0"/>
                <a:cs typeface="Montserrat" charset="0"/>
              </a:rPr>
              <a:t>something you know (your password)</a:t>
            </a:r>
          </a:p>
          <a:p>
            <a:pPr marL="1371440" lvl="1" indent="-457200">
              <a:buFont typeface="Arial" panose="020B0604020202020204" pitchFamily="34" charset="0"/>
              <a:buChar char="•"/>
            </a:pPr>
            <a:r>
              <a:rPr lang="en-US" sz="3200" spc="600" dirty="0">
                <a:solidFill>
                  <a:srgbClr val="383C3C"/>
                </a:solidFill>
                <a:latin typeface="Montserrat Light" panose="00000400000000000000" pitchFamily="2" charset="0"/>
                <a:ea typeface="Montserrat" charset="0"/>
                <a:cs typeface="Montserrat" charset="0"/>
              </a:rPr>
              <a:t>something you have (your phone)</a:t>
            </a:r>
          </a:p>
          <a:p>
            <a:pPr marL="457200" indent="-457200">
              <a:buFont typeface="Arial" panose="020B0604020202020204" pitchFamily="34" charset="0"/>
              <a:buChar char="•"/>
            </a:pPr>
            <a:endParaRPr lang="en-US" sz="3200" spc="600" dirty="0">
              <a:solidFill>
                <a:srgbClr val="383C3C"/>
              </a:solidFill>
              <a:latin typeface="Montserrat Light" panose="00000400000000000000" pitchFamily="2" charset="0"/>
              <a:ea typeface="Montserrat" charset="0"/>
              <a:cs typeface="Montserrat" charset="0"/>
            </a:endParaRPr>
          </a:p>
          <a:p>
            <a:r>
              <a:rPr lang="en-US" sz="3200" spc="600" dirty="0">
                <a:solidFill>
                  <a:srgbClr val="383C3C"/>
                </a:solidFill>
                <a:latin typeface="Montserrat Light" panose="00000400000000000000" pitchFamily="2" charset="0"/>
                <a:ea typeface="Montserrat" charset="0"/>
                <a:cs typeface="Montserrat" charset="0"/>
              </a:rPr>
              <a:t>MFA can prevent malicious hackers from pretending to be you, because even if they have your password, they probably don't have your phone too. </a:t>
            </a:r>
          </a:p>
        </p:txBody>
      </p:sp>
      <p:sp>
        <p:nvSpPr>
          <p:cNvPr id="3" name="Rectangle 2"/>
          <p:cNvSpPr/>
          <p:nvPr/>
        </p:nvSpPr>
        <p:spPr>
          <a:xfrm>
            <a:off x="4507511" y="3520446"/>
            <a:ext cx="4275529" cy="646331"/>
          </a:xfrm>
          <a:prstGeom prst="rect">
            <a:avLst/>
          </a:prstGeom>
        </p:spPr>
        <p:txBody>
          <a:bodyPr wrap="none">
            <a:spAutoFit/>
          </a:bodyPr>
          <a:lstStyle/>
          <a:p>
            <a:r>
              <a:rPr lang="en-US" sz="3600" spc="600" dirty="0">
                <a:solidFill>
                  <a:srgbClr val="383C3C"/>
                </a:solidFill>
                <a:latin typeface="Montserrat Light" panose="00000400000000000000" pitchFamily="2" charset="0"/>
                <a:ea typeface="Montserrat" charset="0"/>
                <a:cs typeface="Montserrat" charset="0"/>
              </a:rPr>
              <a:t>What is </a:t>
            </a:r>
            <a:r>
              <a:rPr lang="en-US" sz="3600" b="1" i="1" spc="600" dirty="0">
                <a:solidFill>
                  <a:srgbClr val="383C3C"/>
                </a:solidFill>
                <a:latin typeface="Montserrat Light" panose="00000400000000000000" pitchFamily="2" charset="0"/>
                <a:ea typeface="Montserrat" charset="0"/>
                <a:cs typeface="Montserrat" charset="0"/>
              </a:rPr>
              <a:t>MFA</a:t>
            </a:r>
            <a:r>
              <a:rPr lang="en-US" sz="3600" spc="600" dirty="0">
                <a:solidFill>
                  <a:srgbClr val="383C3C"/>
                </a:solidFill>
                <a:latin typeface="Montserrat Light" panose="00000400000000000000" pitchFamily="2" charset="0"/>
                <a:ea typeface="Montserrat" charset="0"/>
                <a:cs typeface="Montserrat" charset="0"/>
              </a:rPr>
              <a:t>?</a:t>
            </a:r>
          </a:p>
        </p:txBody>
      </p:sp>
      <p:sp>
        <p:nvSpPr>
          <p:cNvPr id="22" name="TextBox 21">
            <a:extLst>
              <a:ext uri="{FF2B5EF4-FFF2-40B4-BE49-F238E27FC236}">
                <a16:creationId xmlns:a16="http://schemas.microsoft.com/office/drawing/2014/main" id="{8931BC40-06F5-374C-8E4E-18F4CBB361F1}"/>
              </a:ext>
            </a:extLst>
          </p:cNvPr>
          <p:cNvSpPr txBox="1"/>
          <p:nvPr/>
        </p:nvSpPr>
        <p:spPr>
          <a:xfrm>
            <a:off x="3829827" y="11726636"/>
            <a:ext cx="16404960" cy="584775"/>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Click to access the complete authentication instructions.</a:t>
            </a:r>
          </a:p>
        </p:txBody>
      </p:sp>
      <p:sp>
        <p:nvSpPr>
          <p:cNvPr id="23" name="Rectangle 22"/>
          <p:cNvSpPr/>
          <p:nvPr/>
        </p:nvSpPr>
        <p:spPr>
          <a:xfrm>
            <a:off x="6213470" y="2659549"/>
            <a:ext cx="11950707" cy="646331"/>
          </a:xfrm>
          <a:prstGeom prst="rect">
            <a:avLst/>
          </a:prstGeom>
        </p:spPr>
        <p:txBody>
          <a:bodyPr wrap="none">
            <a:spAutoFit/>
          </a:bodyPr>
          <a:lstStyle/>
          <a:p>
            <a:r>
              <a:rPr lang="en-US" sz="3600" b="1" spc="600" dirty="0">
                <a:solidFill>
                  <a:srgbClr val="383C3C"/>
                </a:solidFill>
                <a:latin typeface="Montserrat" pitchFamily="2" charset="77"/>
              </a:rPr>
              <a:t>(employees </a:t>
            </a:r>
            <a:r>
              <a:rPr lang="en-US" sz="3600" b="1" u="sng" spc="600" dirty="0">
                <a:solidFill>
                  <a:srgbClr val="383C3C"/>
                </a:solidFill>
                <a:latin typeface="Montserrat" pitchFamily="2" charset="77"/>
              </a:rPr>
              <a:t>with</a:t>
            </a:r>
            <a:r>
              <a:rPr lang="en-US" sz="3600" b="1" spc="600" dirty="0">
                <a:solidFill>
                  <a:srgbClr val="383C3C"/>
                </a:solidFill>
                <a:latin typeface="Montserrat" pitchFamily="2" charset="77"/>
              </a:rPr>
              <a:t> work email address)</a:t>
            </a:r>
          </a:p>
        </p:txBody>
      </p:sp>
    </p:spTree>
    <p:extLst>
      <p:ext uri="{BB962C8B-B14F-4D97-AF65-F5344CB8AC3E}">
        <p14:creationId xmlns:p14="http://schemas.microsoft.com/office/powerpoint/2010/main" val="42778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674451" y="1743556"/>
            <a:ext cx="19378160" cy="2123658"/>
          </a:xfrm>
          <a:prstGeom prst="rect">
            <a:avLst/>
          </a:prstGeom>
          <a:noFill/>
        </p:spPr>
        <p:txBody>
          <a:bodyPr wrap="square" rtlCol="0">
            <a:spAutoFit/>
          </a:bodyPr>
          <a:lstStyle/>
          <a:p>
            <a:pPr algn="ctr"/>
            <a:r>
              <a:rPr lang="en-US" sz="6600" b="1" spc="600" dirty="0">
                <a:solidFill>
                  <a:srgbClr val="383C3C"/>
                </a:solidFill>
                <a:latin typeface="Montserrat" pitchFamily="2" charset="77"/>
              </a:rPr>
              <a:t>Authenticating your email helps your onboarding experience</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 name="Rectangle 1"/>
          <p:cNvSpPr/>
          <p:nvPr/>
        </p:nvSpPr>
        <p:spPr>
          <a:xfrm>
            <a:off x="2973802" y="4484434"/>
            <a:ext cx="18430045" cy="7971413"/>
          </a:xfrm>
          <a:prstGeom prst="rect">
            <a:avLst/>
          </a:prstGeom>
        </p:spPr>
        <p:txBody>
          <a:bodyPr wrap="square">
            <a:spAutoFit/>
          </a:bodyPr>
          <a:lstStyle/>
          <a:p>
            <a:r>
              <a:rPr lang="en-US" sz="3200" spc="600" dirty="0">
                <a:solidFill>
                  <a:srgbClr val="383C3C"/>
                </a:solidFill>
                <a:latin typeface="Montserrat Light" panose="00000400000000000000" pitchFamily="2" charset="0"/>
                <a:ea typeface="Montserrat" charset="0"/>
                <a:cs typeface="Montserrat" charset="0"/>
              </a:rPr>
              <a:t>Authenticating your email grants you access to:</a:t>
            </a:r>
          </a:p>
          <a:p>
            <a:endParaRPr lang="en-US" sz="3200" spc="600" dirty="0">
              <a:solidFill>
                <a:srgbClr val="383C3C"/>
              </a:solidFill>
              <a:latin typeface="Montserrat Light" panose="00000400000000000000" pitchFamily="2" charset="0"/>
              <a:ea typeface="Montserrat" charset="0"/>
              <a:cs typeface="Montserrat" charset="0"/>
            </a:endParaRPr>
          </a:p>
          <a:p>
            <a:pPr marL="514350" indent="-514350">
              <a:buAutoNum type="arabicPeriod"/>
            </a:pPr>
            <a:r>
              <a:rPr lang="en-US" sz="3200" b="1" spc="600" dirty="0">
                <a:solidFill>
                  <a:srgbClr val="383C3C"/>
                </a:solidFill>
                <a:latin typeface="Montserrat Light" panose="00000400000000000000" pitchFamily="2" charset="0"/>
                <a:ea typeface="Montserrat" charset="0"/>
                <a:cs typeface="Montserrat" charset="0"/>
              </a:rPr>
              <a:t>CORE</a:t>
            </a:r>
            <a:r>
              <a:rPr lang="en-US" sz="3200" spc="600" dirty="0">
                <a:solidFill>
                  <a:srgbClr val="383C3C"/>
                </a:solidFill>
                <a:latin typeface="Montserrat Light" panose="00000400000000000000" pitchFamily="2" charset="0"/>
                <a:ea typeface="Montserrat" charset="0"/>
                <a:cs typeface="Montserrat" charset="0"/>
              </a:rPr>
              <a:t>: This is our internal, employee website. Here You will find useful information on topics like pay and benefits, important organization updates that help keep you informed and so much more.</a:t>
            </a:r>
          </a:p>
          <a:p>
            <a:pPr marL="514350" indent="-514350">
              <a:buAutoNum type="arabicPeriod"/>
            </a:pPr>
            <a:endParaRPr lang="en-US" sz="3200" spc="600" dirty="0">
              <a:solidFill>
                <a:srgbClr val="383C3C"/>
              </a:solidFill>
              <a:latin typeface="Montserrat Light" panose="00000400000000000000" pitchFamily="2" charset="0"/>
              <a:ea typeface="Montserrat" charset="0"/>
              <a:cs typeface="Montserrat" charset="0"/>
            </a:endParaRPr>
          </a:p>
          <a:p>
            <a:r>
              <a:rPr lang="en-US" sz="3200" spc="600" dirty="0">
                <a:solidFill>
                  <a:srgbClr val="383C3C"/>
                </a:solidFill>
                <a:latin typeface="Montserrat Light" panose="00000400000000000000" pitchFamily="2" charset="0"/>
                <a:ea typeface="Montserrat" charset="0"/>
                <a:cs typeface="Montserrat" charset="0"/>
              </a:rPr>
              <a:t>2. </a:t>
            </a:r>
            <a:r>
              <a:rPr lang="en-US" sz="3200" b="1" spc="600" dirty="0">
                <a:solidFill>
                  <a:srgbClr val="383C3C"/>
                </a:solidFill>
                <a:latin typeface="Montserrat Light" panose="00000400000000000000" pitchFamily="2" charset="0"/>
                <a:ea typeface="Montserrat" charset="0"/>
                <a:cs typeface="Montserrat" charset="0"/>
              </a:rPr>
              <a:t>MY</a:t>
            </a:r>
            <a:r>
              <a:rPr lang="en-US" sz="3200" spc="600" dirty="0">
                <a:solidFill>
                  <a:srgbClr val="383C3C"/>
                </a:solidFill>
                <a:latin typeface="Montserrat Light" panose="00000400000000000000" pitchFamily="2" charset="0"/>
                <a:ea typeface="Montserrat" charset="0"/>
                <a:cs typeface="Montserrat" charset="0"/>
              </a:rPr>
              <a:t>TALENT: As a CFMWS employee, you are required to complete corporate mandatory training to help you conduct activities safely and in compliance with legislative requirements, as well as with the organization’s policies and guidelines. </a:t>
            </a:r>
          </a:p>
          <a:p>
            <a:pPr marL="1371600" indent="63500">
              <a:buFont typeface="+mj-lt"/>
              <a:buAutoNum type="romanLcPeriod"/>
            </a:pPr>
            <a:endParaRPr lang="en-US" sz="3200" spc="600" dirty="0">
              <a:solidFill>
                <a:srgbClr val="383C3C"/>
              </a:solidFill>
              <a:latin typeface="Montserrat Light" panose="00000400000000000000" pitchFamily="2" charset="0"/>
              <a:ea typeface="Montserrat" charset="0"/>
              <a:cs typeface="Montserrat" charset="0"/>
            </a:endParaRPr>
          </a:p>
          <a:p>
            <a:pPr marL="1371600" indent="63500">
              <a:buFont typeface="+mj-lt"/>
              <a:buAutoNum type="romanLcPeriod"/>
            </a:pPr>
            <a:r>
              <a:rPr lang="en-US" sz="3200" b="1" spc="600" dirty="0">
                <a:solidFill>
                  <a:srgbClr val="383C3C"/>
                </a:solidFill>
                <a:latin typeface="Montserrat Light" panose="00000400000000000000" pitchFamily="2" charset="0"/>
                <a:ea typeface="Montserrat" charset="0"/>
                <a:cs typeface="Montserrat" charset="0"/>
              </a:rPr>
              <a:t>MY</a:t>
            </a:r>
            <a:r>
              <a:rPr lang="en-US" sz="3200" spc="600" dirty="0">
                <a:solidFill>
                  <a:srgbClr val="383C3C"/>
                </a:solidFill>
                <a:latin typeface="Montserrat Light" panose="00000400000000000000" pitchFamily="2" charset="0"/>
                <a:ea typeface="Montserrat" charset="0"/>
                <a:cs typeface="Montserrat" charset="0"/>
              </a:rPr>
              <a:t>TALENT is where you will find a wide selection of training content that supports you in your current role and your professional development.</a:t>
            </a:r>
          </a:p>
          <a:p>
            <a:pPr marL="514350" indent="-514350">
              <a:buAutoNum type="arabicPeriod"/>
            </a:pPr>
            <a:endParaRPr lang="en-US" sz="3200" spc="600" dirty="0">
              <a:solidFill>
                <a:srgbClr val="383C3C"/>
              </a:solidFill>
              <a:latin typeface="Montserrat Light" panose="00000400000000000000" pitchFamily="2" charset="0"/>
              <a:ea typeface="Montserrat" charset="0"/>
              <a:cs typeface="Montserrat" charset="0"/>
            </a:endParaRPr>
          </a:p>
        </p:txBody>
      </p:sp>
    </p:spTree>
    <p:extLst>
      <p:ext uri="{BB962C8B-B14F-4D97-AF65-F5344CB8AC3E}">
        <p14:creationId xmlns:p14="http://schemas.microsoft.com/office/powerpoint/2010/main" val="287402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MFA enrolling and Using</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17" name="TextBox 16">
            <a:extLst>
              <a:ext uri="{FF2B5EF4-FFF2-40B4-BE49-F238E27FC236}">
                <a16:creationId xmlns:a16="http://schemas.microsoft.com/office/drawing/2014/main" id="{8931BC40-06F5-374C-8E4E-18F4CBB361F1}"/>
              </a:ext>
            </a:extLst>
          </p:cNvPr>
          <p:cNvSpPr txBox="1"/>
          <p:nvPr/>
        </p:nvSpPr>
        <p:spPr>
          <a:xfrm>
            <a:off x="2499744" y="11619243"/>
            <a:ext cx="4974772" cy="584775"/>
          </a:xfrm>
          <a:prstGeom prst="rect">
            <a:avLst/>
          </a:prstGeom>
          <a:noFill/>
        </p:spPr>
        <p:txBody>
          <a:bodyPr wrap="square" rtlCol="0">
            <a:spAutoFit/>
          </a:bodyPr>
          <a:lstStyle/>
          <a:p>
            <a:r>
              <a:rPr lang="en-US" sz="3200" b="1" spc="600" dirty="0">
                <a:solidFill>
                  <a:srgbClr val="383C3C"/>
                </a:solidFill>
                <a:latin typeface="Montserrat Light" panose="00000400000000000000" pitchFamily="2" charset="0"/>
                <a:ea typeface="Montserrat" charset="0"/>
                <a:cs typeface="Montserrat" charset="0"/>
              </a:rPr>
              <a:t>Need assistance</a:t>
            </a:r>
          </a:p>
        </p:txBody>
      </p:sp>
      <p:sp>
        <p:nvSpPr>
          <p:cNvPr id="2" name="Rectangle 1"/>
          <p:cNvSpPr/>
          <p:nvPr/>
        </p:nvSpPr>
        <p:spPr>
          <a:xfrm>
            <a:off x="1990163" y="3500908"/>
            <a:ext cx="21130319" cy="2062103"/>
          </a:xfrm>
          <a:prstGeom prst="rect">
            <a:avLst/>
          </a:prstGeom>
        </p:spPr>
        <p:txBody>
          <a:bodyPr wrap="square">
            <a:spAutoFit/>
          </a:bodyPr>
          <a:lstStyle/>
          <a:p>
            <a:r>
              <a:rPr lang="en-US" sz="3200" spc="600" dirty="0">
                <a:solidFill>
                  <a:srgbClr val="383C3C"/>
                </a:solidFill>
                <a:latin typeface="Montserrat Light" panose="00000400000000000000" pitchFamily="2" charset="0"/>
                <a:ea typeface="Montserrat" charset="0"/>
                <a:cs typeface="Montserrat" charset="0"/>
              </a:rPr>
              <a:t>Depending on circumstances, an employee may not be issued a work email address however does require access to the CFMWS network ( any of the Office 365 application; Outlook, MS Teams, etc.) will have to use multi-factor authentication (MFA).</a:t>
            </a:r>
          </a:p>
        </p:txBody>
      </p:sp>
      <p:sp>
        <p:nvSpPr>
          <p:cNvPr id="22" name="TextBox 21">
            <a:extLst>
              <a:ext uri="{FF2B5EF4-FFF2-40B4-BE49-F238E27FC236}">
                <a16:creationId xmlns:a16="http://schemas.microsoft.com/office/drawing/2014/main" id="{8931BC40-06F5-374C-8E4E-18F4CBB361F1}"/>
              </a:ext>
            </a:extLst>
          </p:cNvPr>
          <p:cNvSpPr txBox="1"/>
          <p:nvPr/>
        </p:nvSpPr>
        <p:spPr>
          <a:xfrm>
            <a:off x="3690508" y="12204018"/>
            <a:ext cx="17891560" cy="1077218"/>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If you could not access MYTALENT or CORE, or if you did not receive the “Microsoft Invitation” email, open an </a:t>
            </a:r>
            <a:r>
              <a:rPr lang="en-US" sz="3200" spc="600" dirty="0">
                <a:solidFill>
                  <a:srgbClr val="383C3C"/>
                </a:solidFill>
                <a:latin typeface="Montserrat Light" panose="00000400000000000000" pitchFamily="2" charset="0"/>
                <a:ea typeface="Montserrat" charset="0"/>
                <a:cs typeface="Montserrat" charset="0"/>
                <a:hlinkClick r:id="rId3"/>
              </a:rPr>
              <a:t>ITSS ticket.</a:t>
            </a:r>
            <a:endParaRPr lang="en-US" sz="3200" spc="600" dirty="0">
              <a:solidFill>
                <a:srgbClr val="383C3C"/>
              </a:solidFill>
              <a:latin typeface="Montserrat Light" panose="00000400000000000000" pitchFamily="2" charset="0"/>
              <a:ea typeface="Montserrat" charset="0"/>
              <a:cs typeface="Montserrat" charset="0"/>
            </a:endParaRPr>
          </a:p>
        </p:txBody>
      </p:sp>
      <p:sp>
        <p:nvSpPr>
          <p:cNvPr id="10" name="Rectangle 9"/>
          <p:cNvSpPr/>
          <p:nvPr/>
        </p:nvSpPr>
        <p:spPr>
          <a:xfrm>
            <a:off x="6213470" y="2659549"/>
            <a:ext cx="13002277" cy="646331"/>
          </a:xfrm>
          <a:prstGeom prst="rect">
            <a:avLst/>
          </a:prstGeom>
        </p:spPr>
        <p:txBody>
          <a:bodyPr wrap="none">
            <a:spAutoFit/>
          </a:bodyPr>
          <a:lstStyle/>
          <a:p>
            <a:r>
              <a:rPr lang="en-US" sz="3600" b="1" spc="600" dirty="0">
                <a:solidFill>
                  <a:srgbClr val="383C3C"/>
                </a:solidFill>
                <a:latin typeface="Montserrat" pitchFamily="2" charset="77"/>
              </a:rPr>
              <a:t>(employees </a:t>
            </a:r>
            <a:r>
              <a:rPr lang="en-US" sz="3600" b="1" u="sng" spc="600" dirty="0">
                <a:solidFill>
                  <a:srgbClr val="383C3C"/>
                </a:solidFill>
                <a:latin typeface="Montserrat" pitchFamily="2" charset="77"/>
              </a:rPr>
              <a:t>without</a:t>
            </a:r>
            <a:r>
              <a:rPr lang="en-US" sz="3600" b="1" spc="600" dirty="0">
                <a:solidFill>
                  <a:srgbClr val="383C3C"/>
                </a:solidFill>
                <a:latin typeface="Montserrat" pitchFamily="2" charset="77"/>
              </a:rPr>
              <a:t> work email address)</a:t>
            </a:r>
          </a:p>
        </p:txBody>
      </p:sp>
      <p:sp>
        <p:nvSpPr>
          <p:cNvPr id="12" name="Rectangle 11"/>
          <p:cNvSpPr/>
          <p:nvPr/>
        </p:nvSpPr>
        <p:spPr>
          <a:xfrm>
            <a:off x="2435119" y="5758039"/>
            <a:ext cx="20558977" cy="5509200"/>
          </a:xfrm>
          <a:prstGeom prst="rect">
            <a:avLst/>
          </a:prstGeom>
        </p:spPr>
        <p:txBody>
          <a:bodyPr wrap="square">
            <a:spAutoFit/>
          </a:bodyPr>
          <a:lstStyle/>
          <a:p>
            <a:r>
              <a:rPr lang="en-US" sz="3200" spc="600" dirty="0">
                <a:solidFill>
                  <a:srgbClr val="383C3C"/>
                </a:solidFill>
                <a:latin typeface="Montserrat Light" panose="00000400000000000000" pitchFamily="2" charset="0"/>
                <a:ea typeface="Montserrat" charset="0"/>
                <a:cs typeface="Montserrat" charset="0"/>
              </a:rPr>
              <a:t>Authenticate your email Steps:</a:t>
            </a:r>
          </a:p>
          <a:p>
            <a:endParaRPr lang="en-US" sz="3200" spc="600" dirty="0">
              <a:solidFill>
                <a:srgbClr val="383C3C"/>
              </a:solidFill>
              <a:latin typeface="Montserrat Light" panose="00000400000000000000" pitchFamily="2" charset="0"/>
              <a:ea typeface="Montserrat" charset="0"/>
              <a:cs typeface="Montserrat" charset="0"/>
            </a:endParaRPr>
          </a:p>
          <a:p>
            <a:r>
              <a:rPr lang="en-US" sz="3200" b="1" spc="600" dirty="0">
                <a:solidFill>
                  <a:srgbClr val="383C3C"/>
                </a:solidFill>
                <a:latin typeface="Montserrat Light" panose="00000400000000000000" pitchFamily="2" charset="0"/>
                <a:ea typeface="Montserrat" charset="0"/>
                <a:cs typeface="Montserrat" charset="0"/>
              </a:rPr>
              <a:t>Step 1</a:t>
            </a:r>
            <a:r>
              <a:rPr lang="en-US" sz="3200" spc="600" dirty="0">
                <a:solidFill>
                  <a:srgbClr val="383C3C"/>
                </a:solidFill>
                <a:latin typeface="Montserrat Light" panose="00000400000000000000" pitchFamily="2" charset="0"/>
                <a:ea typeface="Montserrat" charset="0"/>
                <a:cs typeface="Montserrat" charset="0"/>
              </a:rPr>
              <a:t>: You should have received a “Microsoft Invitation” on behalf of CFMWS email in your inbox.</a:t>
            </a:r>
          </a:p>
          <a:p>
            <a:endParaRPr lang="en-US" sz="3200" spc="600" dirty="0">
              <a:solidFill>
                <a:srgbClr val="383C3C"/>
              </a:solidFill>
              <a:latin typeface="Montserrat Light" panose="00000400000000000000" pitchFamily="2" charset="0"/>
              <a:ea typeface="Montserrat" charset="0"/>
              <a:cs typeface="Montserrat" charset="0"/>
            </a:endParaRPr>
          </a:p>
          <a:p>
            <a:r>
              <a:rPr lang="en-US" sz="3200" b="1" spc="600" dirty="0">
                <a:solidFill>
                  <a:srgbClr val="383C3C"/>
                </a:solidFill>
                <a:latin typeface="Montserrat Light" panose="00000400000000000000" pitchFamily="2" charset="0"/>
                <a:ea typeface="Montserrat" charset="0"/>
                <a:cs typeface="Montserrat" charset="0"/>
              </a:rPr>
              <a:t>Step 2: </a:t>
            </a:r>
            <a:r>
              <a:rPr lang="en-US" sz="3200" spc="600" dirty="0">
                <a:solidFill>
                  <a:srgbClr val="383C3C"/>
                </a:solidFill>
                <a:latin typeface="Montserrat Light" panose="00000400000000000000" pitchFamily="2" charset="0"/>
                <a:ea typeface="Montserrat" charset="0"/>
                <a:cs typeface="Montserrat" charset="0"/>
              </a:rPr>
              <a:t>Select Accept Invitation</a:t>
            </a:r>
          </a:p>
          <a:p>
            <a:endParaRPr lang="en-US" sz="3200" spc="600" dirty="0">
              <a:solidFill>
                <a:srgbClr val="383C3C"/>
              </a:solidFill>
              <a:latin typeface="Montserrat Light" panose="00000400000000000000" pitchFamily="2" charset="0"/>
              <a:ea typeface="Montserrat" charset="0"/>
              <a:cs typeface="Montserrat" charset="0"/>
            </a:endParaRPr>
          </a:p>
          <a:p>
            <a:r>
              <a:rPr lang="en-US" sz="3200" b="1" spc="600" dirty="0">
                <a:solidFill>
                  <a:srgbClr val="383C3C"/>
                </a:solidFill>
                <a:latin typeface="Montserrat Light" panose="00000400000000000000" pitchFamily="2" charset="0"/>
                <a:ea typeface="Montserrat" charset="0"/>
                <a:cs typeface="Montserrat" charset="0"/>
              </a:rPr>
              <a:t>Step 3</a:t>
            </a:r>
            <a:r>
              <a:rPr lang="en-US" sz="3200" spc="600" dirty="0">
                <a:solidFill>
                  <a:srgbClr val="383C3C"/>
                </a:solidFill>
                <a:latin typeface="Montserrat Light" panose="00000400000000000000" pitchFamily="2" charset="0"/>
                <a:ea typeface="Montserrat" charset="0"/>
                <a:cs typeface="Montserrat" charset="0"/>
              </a:rPr>
              <a:t>: Enter your email address and password (use the email associated password that this communication is addressed to)</a:t>
            </a:r>
          </a:p>
          <a:p>
            <a:endParaRPr lang="en-US" sz="3200" spc="600" dirty="0">
              <a:solidFill>
                <a:srgbClr val="383C3C"/>
              </a:solidFill>
              <a:latin typeface="Montserrat Light" panose="00000400000000000000" pitchFamily="2" charset="0"/>
              <a:ea typeface="Montserrat" charset="0"/>
              <a:cs typeface="Montserrat" charset="0"/>
            </a:endParaRPr>
          </a:p>
          <a:p>
            <a:r>
              <a:rPr lang="en-US" sz="3200" b="1" spc="600" dirty="0">
                <a:solidFill>
                  <a:srgbClr val="383C3C"/>
                </a:solidFill>
                <a:latin typeface="Montserrat Light" panose="00000400000000000000" pitchFamily="2" charset="0"/>
                <a:ea typeface="Montserrat" charset="0"/>
                <a:cs typeface="Montserrat" charset="0"/>
              </a:rPr>
              <a:t>Step 4</a:t>
            </a:r>
            <a:r>
              <a:rPr lang="en-US" sz="3200" spc="600" dirty="0">
                <a:solidFill>
                  <a:srgbClr val="383C3C"/>
                </a:solidFill>
                <a:latin typeface="Montserrat Light" panose="00000400000000000000" pitchFamily="2" charset="0"/>
                <a:ea typeface="Montserrat" charset="0"/>
                <a:cs typeface="Montserrat" charset="0"/>
              </a:rPr>
              <a:t>: You can now access MYTALENT and CORE</a:t>
            </a:r>
          </a:p>
        </p:txBody>
      </p:sp>
    </p:spTree>
    <p:extLst>
      <p:ext uri="{BB962C8B-B14F-4D97-AF65-F5344CB8AC3E}">
        <p14:creationId xmlns:p14="http://schemas.microsoft.com/office/powerpoint/2010/main" val="44143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MFA enrolling and Using</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 name="Rectangle 1"/>
          <p:cNvSpPr/>
          <p:nvPr/>
        </p:nvSpPr>
        <p:spPr>
          <a:xfrm>
            <a:off x="1436251" y="4031710"/>
            <a:ext cx="4453561" cy="584775"/>
          </a:xfrm>
          <a:prstGeom prst="rect">
            <a:avLst/>
          </a:prstGeom>
        </p:spPr>
        <p:txBody>
          <a:bodyPr wrap="square">
            <a:spAutoFit/>
          </a:bodyPr>
          <a:lstStyle/>
          <a:p>
            <a:r>
              <a:rPr lang="en-US" sz="3200" b="1" spc="600" dirty="0">
                <a:solidFill>
                  <a:srgbClr val="383C3C"/>
                </a:solidFill>
                <a:latin typeface="Montserrat Light" panose="00000400000000000000" pitchFamily="2" charset="0"/>
                <a:ea typeface="Montserrat" charset="0"/>
                <a:cs typeface="Montserrat" charset="0"/>
              </a:rPr>
              <a:t>Email example:</a:t>
            </a:r>
          </a:p>
        </p:txBody>
      </p:sp>
      <p:sp>
        <p:nvSpPr>
          <p:cNvPr id="10" name="Rectangle 9"/>
          <p:cNvSpPr/>
          <p:nvPr/>
        </p:nvSpPr>
        <p:spPr>
          <a:xfrm>
            <a:off x="6213470" y="2659549"/>
            <a:ext cx="13002277" cy="646331"/>
          </a:xfrm>
          <a:prstGeom prst="rect">
            <a:avLst/>
          </a:prstGeom>
        </p:spPr>
        <p:txBody>
          <a:bodyPr wrap="none">
            <a:spAutoFit/>
          </a:bodyPr>
          <a:lstStyle/>
          <a:p>
            <a:r>
              <a:rPr lang="en-US" sz="3600" b="1" spc="600" dirty="0">
                <a:solidFill>
                  <a:srgbClr val="383C3C"/>
                </a:solidFill>
                <a:latin typeface="Montserrat" pitchFamily="2" charset="77"/>
              </a:rPr>
              <a:t>(employees </a:t>
            </a:r>
            <a:r>
              <a:rPr lang="en-US" sz="3600" b="1" u="sng" spc="600" dirty="0">
                <a:solidFill>
                  <a:srgbClr val="383C3C"/>
                </a:solidFill>
                <a:latin typeface="Montserrat" pitchFamily="2" charset="77"/>
              </a:rPr>
              <a:t>without</a:t>
            </a:r>
            <a:r>
              <a:rPr lang="en-US" sz="3600" b="1" spc="600" dirty="0">
                <a:solidFill>
                  <a:srgbClr val="383C3C"/>
                </a:solidFill>
                <a:latin typeface="Montserrat" pitchFamily="2" charset="77"/>
              </a:rPr>
              <a:t> work email address)</a:t>
            </a:r>
          </a:p>
        </p:txBody>
      </p:sp>
      <p:pic>
        <p:nvPicPr>
          <p:cNvPr id="3" name="Picture 2"/>
          <p:cNvPicPr>
            <a:picLocks noChangeAspect="1"/>
          </p:cNvPicPr>
          <p:nvPr/>
        </p:nvPicPr>
        <p:blipFill>
          <a:blip r:embed="rId3"/>
          <a:stretch>
            <a:fillRect/>
          </a:stretch>
        </p:blipFill>
        <p:spPr>
          <a:xfrm>
            <a:off x="7584141" y="3540493"/>
            <a:ext cx="10478221" cy="9683232"/>
          </a:xfrm>
          <a:prstGeom prst="rect">
            <a:avLst/>
          </a:prstGeom>
        </p:spPr>
      </p:pic>
      <p:sp>
        <p:nvSpPr>
          <p:cNvPr id="4" name="Rectangle 3"/>
          <p:cNvSpPr/>
          <p:nvPr/>
        </p:nvSpPr>
        <p:spPr>
          <a:xfrm>
            <a:off x="7584142" y="3305881"/>
            <a:ext cx="9493624" cy="725830"/>
          </a:xfrm>
          <a:prstGeom prst="rect">
            <a:avLst/>
          </a:prstGeom>
          <a:noFill/>
          <a:ln w="38100">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84140" y="4140433"/>
            <a:ext cx="10730754" cy="5245614"/>
          </a:xfrm>
          <a:prstGeom prst="rect">
            <a:avLst/>
          </a:prstGeom>
          <a:noFill/>
          <a:ln w="38100">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584139" y="9494769"/>
            <a:ext cx="10730755" cy="3702062"/>
          </a:xfrm>
          <a:prstGeom prst="rect">
            <a:avLst/>
          </a:prstGeom>
          <a:noFill/>
          <a:ln w="38100">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075459" y="10055606"/>
            <a:ext cx="4464423" cy="725830"/>
          </a:xfrm>
          <a:prstGeom prst="rect">
            <a:avLst/>
          </a:prstGeom>
          <a:noFill/>
          <a:ln w="57150">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a:off x="9654988" y="7285798"/>
            <a:ext cx="2017059" cy="3603811"/>
          </a:xfrm>
          <a:prstGeom prst="curvedRightArrow">
            <a:avLst/>
          </a:prstGeom>
          <a:solidFill>
            <a:srgbClr val="DA291C"/>
          </a:solid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19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GROUP SAVING PLAN</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8" name="Shape 2906">
            <a:extLst>
              <a:ext uri="{FF2B5EF4-FFF2-40B4-BE49-F238E27FC236}">
                <a16:creationId xmlns:a16="http://schemas.microsoft.com/office/drawing/2014/main" id="{38C9CB04-2009-AF49-825D-78E36026D99E}"/>
              </a:ext>
            </a:extLst>
          </p:cNvPr>
          <p:cNvSpPr/>
          <p:nvPr/>
        </p:nvSpPr>
        <p:spPr>
          <a:xfrm>
            <a:off x="3705553" y="502435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38C9CB04-2009-AF49-825D-78E36026D99E}"/>
              </a:ext>
            </a:extLst>
          </p:cNvPr>
          <p:cNvSpPr/>
          <p:nvPr/>
        </p:nvSpPr>
        <p:spPr>
          <a:xfrm>
            <a:off x="3682107" y="410469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38C9CB04-2009-AF49-825D-78E36026D99E}"/>
              </a:ext>
            </a:extLst>
          </p:cNvPr>
          <p:cNvSpPr/>
          <p:nvPr/>
        </p:nvSpPr>
        <p:spPr>
          <a:xfrm>
            <a:off x="3705553" y="592513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6" name="TextBox 15">
            <a:extLst>
              <a:ext uri="{FF2B5EF4-FFF2-40B4-BE49-F238E27FC236}">
                <a16:creationId xmlns:a16="http://schemas.microsoft.com/office/drawing/2014/main" id="{0340B178-5D31-444D-A8FA-E71280710E27}"/>
              </a:ext>
            </a:extLst>
          </p:cNvPr>
          <p:cNvSpPr txBox="1"/>
          <p:nvPr/>
        </p:nvSpPr>
        <p:spPr>
          <a:xfrm>
            <a:off x="6550854" y="7317861"/>
            <a:ext cx="10328707" cy="646331"/>
          </a:xfrm>
          <a:prstGeom prst="rect">
            <a:avLst/>
          </a:prstGeom>
          <a:noFill/>
        </p:spPr>
        <p:txBody>
          <a:bodyPr wrap="square" rtlCol="0">
            <a:spAutoFit/>
          </a:bodyPr>
          <a:lstStyle/>
          <a:p>
            <a:r>
              <a:rPr lang="en-US" sz="3600" b="1" spc="600" dirty="0">
                <a:solidFill>
                  <a:srgbClr val="383C3C"/>
                </a:solidFill>
                <a:latin typeface="Montserrat" charset="0"/>
                <a:ea typeface="Montserrat" charset="0"/>
                <a:cs typeface="Montserrat" charset="0"/>
              </a:rPr>
              <a:t>Enrollment Advantages:</a:t>
            </a:r>
          </a:p>
        </p:txBody>
      </p:sp>
      <p:sp>
        <p:nvSpPr>
          <p:cNvPr id="17" name="TextBox 16">
            <a:extLst>
              <a:ext uri="{FF2B5EF4-FFF2-40B4-BE49-F238E27FC236}">
                <a16:creationId xmlns:a16="http://schemas.microsoft.com/office/drawing/2014/main" id="{0340B178-5D31-444D-A8FA-E71280710E27}"/>
              </a:ext>
            </a:extLst>
          </p:cNvPr>
          <p:cNvSpPr txBox="1"/>
          <p:nvPr/>
        </p:nvSpPr>
        <p:spPr>
          <a:xfrm>
            <a:off x="4723724" y="10737282"/>
            <a:ext cx="13467148"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For more information call: 1-800-724-3402</a:t>
            </a:r>
          </a:p>
        </p:txBody>
      </p:sp>
      <p:sp>
        <p:nvSpPr>
          <p:cNvPr id="18" name="TextBox 17">
            <a:extLst>
              <a:ext uri="{FF2B5EF4-FFF2-40B4-BE49-F238E27FC236}">
                <a16:creationId xmlns:a16="http://schemas.microsoft.com/office/drawing/2014/main" id="{0340B178-5D31-444D-A8FA-E71280710E27}"/>
              </a:ext>
            </a:extLst>
          </p:cNvPr>
          <p:cNvSpPr txBox="1"/>
          <p:nvPr/>
        </p:nvSpPr>
        <p:spPr>
          <a:xfrm>
            <a:off x="7044898" y="8472091"/>
            <a:ext cx="12919966" cy="1569660"/>
          </a:xfrm>
          <a:prstGeom prst="rect">
            <a:avLst/>
          </a:prstGeom>
          <a:noFill/>
        </p:spPr>
        <p:txBody>
          <a:bodyPr wrap="square" rtlCol="0">
            <a:spAutoFit/>
          </a:bodyPr>
          <a:lstStyle/>
          <a:p>
            <a:pPr marL="457200" indent="-457200">
              <a:buFont typeface="Wingdings" panose="05000000000000000000" pitchFamily="2" charset="2"/>
              <a:buChar char="ü"/>
            </a:pPr>
            <a:r>
              <a:rPr lang="en-US" sz="3200" spc="600" dirty="0">
                <a:solidFill>
                  <a:srgbClr val="383C3C"/>
                </a:solidFill>
                <a:latin typeface="Montserrat Light" panose="00000400000000000000" pitchFamily="2" charset="0"/>
                <a:ea typeface="Montserrat" charset="0"/>
                <a:cs typeface="Montserrat" charset="0"/>
              </a:rPr>
              <a:t>Payroll deductions </a:t>
            </a:r>
          </a:p>
          <a:p>
            <a:pPr marL="457200" indent="-457200">
              <a:buFont typeface="Wingdings" panose="05000000000000000000" pitchFamily="2" charset="2"/>
              <a:buChar char="ü"/>
            </a:pPr>
            <a:r>
              <a:rPr lang="en-US" sz="3200" spc="600" dirty="0">
                <a:solidFill>
                  <a:srgbClr val="383C3C"/>
                </a:solidFill>
                <a:latin typeface="Montserrat Light" panose="00000400000000000000" pitchFamily="2" charset="0"/>
                <a:ea typeface="Montserrat" charset="0"/>
                <a:cs typeface="Montserrat" charset="0"/>
              </a:rPr>
              <a:t>Immediate tax relief </a:t>
            </a:r>
          </a:p>
          <a:p>
            <a:pPr marL="457200" indent="-457200">
              <a:buFont typeface="Wingdings" panose="05000000000000000000" pitchFamily="2" charset="2"/>
              <a:buChar char="ü"/>
            </a:pPr>
            <a:r>
              <a:rPr lang="en-US" sz="3200" spc="600" dirty="0">
                <a:solidFill>
                  <a:srgbClr val="383C3C"/>
                </a:solidFill>
                <a:latin typeface="Montserrat Light" panose="00000400000000000000" pitchFamily="2" charset="0"/>
                <a:ea typeface="Montserrat" charset="0"/>
                <a:cs typeface="Montserrat" charset="0"/>
              </a:rPr>
              <a:t>Lower investment management fees</a:t>
            </a:r>
          </a:p>
        </p:txBody>
      </p:sp>
      <p:sp>
        <p:nvSpPr>
          <p:cNvPr id="19" name="TextBox 18">
            <a:extLst>
              <a:ext uri="{FF2B5EF4-FFF2-40B4-BE49-F238E27FC236}">
                <a16:creationId xmlns:a16="http://schemas.microsoft.com/office/drawing/2014/main" id="{0340B178-5D31-444D-A8FA-E71280710E27}"/>
              </a:ext>
            </a:extLst>
          </p:cNvPr>
          <p:cNvSpPr txBox="1"/>
          <p:nvPr/>
        </p:nvSpPr>
        <p:spPr>
          <a:xfrm>
            <a:off x="4751776" y="3989682"/>
            <a:ext cx="1341104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Registered Retirement Savings Plan (RRSP)</a:t>
            </a:r>
          </a:p>
        </p:txBody>
      </p:sp>
      <p:sp>
        <p:nvSpPr>
          <p:cNvPr id="11" name="TextBox 10">
            <a:extLst>
              <a:ext uri="{FF2B5EF4-FFF2-40B4-BE49-F238E27FC236}">
                <a16:creationId xmlns:a16="http://schemas.microsoft.com/office/drawing/2014/main" id="{0340B178-5D31-444D-A8FA-E71280710E27}"/>
              </a:ext>
            </a:extLst>
          </p:cNvPr>
          <p:cNvSpPr txBox="1"/>
          <p:nvPr/>
        </p:nvSpPr>
        <p:spPr>
          <a:xfrm>
            <a:off x="4751776" y="4958060"/>
            <a:ext cx="1008000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Tax Free Savings Account (TFSA)</a:t>
            </a:r>
          </a:p>
        </p:txBody>
      </p:sp>
      <p:sp>
        <p:nvSpPr>
          <p:cNvPr id="12" name="TextBox 11">
            <a:extLst>
              <a:ext uri="{FF2B5EF4-FFF2-40B4-BE49-F238E27FC236}">
                <a16:creationId xmlns:a16="http://schemas.microsoft.com/office/drawing/2014/main" id="{0340B178-5D31-444D-A8FA-E71280710E27}"/>
              </a:ext>
            </a:extLst>
          </p:cNvPr>
          <p:cNvSpPr txBox="1"/>
          <p:nvPr/>
        </p:nvSpPr>
        <p:spPr>
          <a:xfrm>
            <a:off x="4728330" y="5826200"/>
            <a:ext cx="11235768"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Non-Registered Savings Plan (NRSP)</a:t>
            </a:r>
          </a:p>
        </p:txBody>
      </p:sp>
    </p:spTree>
    <p:extLst>
      <p:ext uri="{BB962C8B-B14F-4D97-AF65-F5344CB8AC3E}">
        <p14:creationId xmlns:p14="http://schemas.microsoft.com/office/powerpoint/2010/main" val="2937937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PENSION</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7" name="TextBox 6">
            <a:extLst>
              <a:ext uri="{FF2B5EF4-FFF2-40B4-BE49-F238E27FC236}">
                <a16:creationId xmlns:a16="http://schemas.microsoft.com/office/drawing/2014/main" id="{CCDAE313-9C5E-9A48-8F76-5988EA2D1E2C}"/>
              </a:ext>
            </a:extLst>
          </p:cNvPr>
          <p:cNvSpPr txBox="1"/>
          <p:nvPr/>
        </p:nvSpPr>
        <p:spPr>
          <a:xfrm>
            <a:off x="4753505" y="3992833"/>
            <a:ext cx="16582296" cy="1077218"/>
          </a:xfrm>
          <a:prstGeom prst="rect">
            <a:avLst/>
          </a:prstGeom>
          <a:noFill/>
        </p:spPr>
        <p:txBody>
          <a:bodyPr wrap="square" rtlCol="0">
            <a:spAutoFit/>
          </a:bodyPr>
          <a:lstStyle/>
          <a:p>
            <a:r>
              <a:rPr lang="en-US" sz="3200" spc="300" dirty="0">
                <a:solidFill>
                  <a:srgbClr val="383C3C"/>
                </a:solidFill>
                <a:latin typeface="Montserrat Light" panose="00000400000000000000" pitchFamily="2" charset="0"/>
              </a:rPr>
              <a:t>Pension Statements are provided to all employees and anyone with a deferred NPF pension every year.</a:t>
            </a:r>
          </a:p>
        </p:txBody>
      </p:sp>
      <p:sp>
        <p:nvSpPr>
          <p:cNvPr id="8" name="Shape 2906">
            <a:extLst>
              <a:ext uri="{FF2B5EF4-FFF2-40B4-BE49-F238E27FC236}">
                <a16:creationId xmlns:a16="http://schemas.microsoft.com/office/drawing/2014/main" id="{FF6A0800-3343-F240-A80C-E9313710F77B}"/>
              </a:ext>
            </a:extLst>
          </p:cNvPr>
          <p:cNvSpPr/>
          <p:nvPr/>
        </p:nvSpPr>
        <p:spPr>
          <a:xfrm>
            <a:off x="3689283" y="320867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nvSpPr>
        <p:spPr>
          <a:xfrm>
            <a:off x="3689283" y="597340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nvSpPr>
        <p:spPr>
          <a:xfrm>
            <a:off x="3689283" y="871369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8931BC40-06F5-374C-8E4E-18F4CBB361F1}"/>
              </a:ext>
            </a:extLst>
          </p:cNvPr>
          <p:cNvSpPr txBox="1"/>
          <p:nvPr/>
        </p:nvSpPr>
        <p:spPr>
          <a:xfrm>
            <a:off x="4718110" y="2914634"/>
            <a:ext cx="7023232" cy="923330"/>
          </a:xfrm>
          <a:prstGeom prst="rect">
            <a:avLst/>
          </a:prstGeom>
          <a:noFill/>
        </p:spPr>
        <p:txBody>
          <a:bodyPr wrap="square" rtlCol="0">
            <a:spAutoFit/>
          </a:bodyPr>
          <a:lstStyle/>
          <a:p>
            <a:pPr marL="0" lvl="1">
              <a:lnSpc>
                <a:spcPct val="150000"/>
              </a:lnSpc>
            </a:pPr>
            <a:r>
              <a:rPr lang="en-US" sz="3600" spc="300" dirty="0">
                <a:solidFill>
                  <a:srgbClr val="383C3C"/>
                </a:solidFill>
                <a:latin typeface="Montserrat" panose="00000800000000000000" pitchFamily="2" charset="0"/>
              </a:rPr>
              <a:t>Pension Statements</a:t>
            </a:r>
          </a:p>
        </p:txBody>
      </p:sp>
      <p:sp>
        <p:nvSpPr>
          <p:cNvPr id="13" name="TextBox 12">
            <a:extLst>
              <a:ext uri="{FF2B5EF4-FFF2-40B4-BE49-F238E27FC236}">
                <a16:creationId xmlns:a16="http://schemas.microsoft.com/office/drawing/2014/main" id="{8931BC40-06F5-374C-8E4E-18F4CBB361F1}"/>
              </a:ext>
            </a:extLst>
          </p:cNvPr>
          <p:cNvSpPr txBox="1"/>
          <p:nvPr/>
        </p:nvSpPr>
        <p:spPr>
          <a:xfrm>
            <a:off x="4718110" y="5615278"/>
            <a:ext cx="16299201" cy="824072"/>
          </a:xfrm>
          <a:prstGeom prst="rect">
            <a:avLst/>
          </a:prstGeom>
          <a:noFill/>
        </p:spPr>
        <p:txBody>
          <a:bodyPr wrap="square" rtlCol="0">
            <a:spAutoFit/>
          </a:bodyPr>
          <a:lstStyle/>
          <a:p>
            <a:pPr marL="0" lvl="1">
              <a:lnSpc>
                <a:spcPct val="150000"/>
              </a:lnSpc>
            </a:pPr>
            <a:r>
              <a:rPr lang="en-US" sz="3600" spc="300" dirty="0">
                <a:solidFill>
                  <a:srgbClr val="383C3C"/>
                </a:solidFill>
                <a:latin typeface="Montserrat" panose="00000800000000000000" pitchFamily="2" charset="0"/>
              </a:rPr>
              <a:t>Transferring Pensionable Service from Another Employer</a:t>
            </a:r>
          </a:p>
        </p:txBody>
      </p:sp>
      <p:sp>
        <p:nvSpPr>
          <p:cNvPr id="14" name="TextBox 13">
            <a:extLst>
              <a:ext uri="{FF2B5EF4-FFF2-40B4-BE49-F238E27FC236}">
                <a16:creationId xmlns:a16="http://schemas.microsoft.com/office/drawing/2014/main" id="{8931BC40-06F5-374C-8E4E-18F4CBB361F1}"/>
              </a:ext>
            </a:extLst>
          </p:cNvPr>
          <p:cNvSpPr txBox="1"/>
          <p:nvPr/>
        </p:nvSpPr>
        <p:spPr>
          <a:xfrm>
            <a:off x="4718110" y="8392410"/>
            <a:ext cx="7023232" cy="829651"/>
          </a:xfrm>
          <a:prstGeom prst="rect">
            <a:avLst/>
          </a:prstGeom>
          <a:noFill/>
        </p:spPr>
        <p:txBody>
          <a:bodyPr wrap="square" rtlCol="0">
            <a:spAutoFit/>
          </a:bodyPr>
          <a:lstStyle/>
          <a:p>
            <a:pPr marL="0" lvl="1">
              <a:lnSpc>
                <a:spcPct val="150000"/>
              </a:lnSpc>
            </a:pPr>
            <a:r>
              <a:rPr lang="en-US" sz="3600" spc="300" dirty="0">
                <a:solidFill>
                  <a:srgbClr val="383C3C"/>
                </a:solidFill>
                <a:latin typeface="Montserrat" panose="00000800000000000000" pitchFamily="2" charset="0"/>
              </a:rPr>
              <a:t>Retirement</a:t>
            </a:r>
          </a:p>
        </p:txBody>
      </p:sp>
      <p:sp>
        <p:nvSpPr>
          <p:cNvPr id="15" name="TextBox 14">
            <a:extLst>
              <a:ext uri="{FF2B5EF4-FFF2-40B4-BE49-F238E27FC236}">
                <a16:creationId xmlns:a16="http://schemas.microsoft.com/office/drawing/2014/main" id="{CCDAE313-9C5E-9A48-8F76-5988EA2D1E2C}"/>
              </a:ext>
            </a:extLst>
          </p:cNvPr>
          <p:cNvSpPr txBox="1"/>
          <p:nvPr/>
        </p:nvSpPr>
        <p:spPr>
          <a:xfrm>
            <a:off x="4742816" y="6718141"/>
            <a:ext cx="17212385" cy="1077218"/>
          </a:xfrm>
          <a:prstGeom prst="rect">
            <a:avLst/>
          </a:prstGeom>
          <a:noFill/>
        </p:spPr>
        <p:txBody>
          <a:bodyPr wrap="square" rtlCol="0">
            <a:spAutoFit/>
          </a:bodyPr>
          <a:lstStyle/>
          <a:p>
            <a:r>
              <a:rPr lang="en-US" sz="3200" spc="300" dirty="0">
                <a:solidFill>
                  <a:srgbClr val="383C3C"/>
                </a:solidFill>
                <a:latin typeface="Montserrat Light" panose="00000400000000000000" pitchFamily="2" charset="0"/>
              </a:rPr>
              <a:t>For more information, please contact your local CFMWS Human Resources Office</a:t>
            </a:r>
          </a:p>
        </p:txBody>
      </p:sp>
      <p:sp>
        <p:nvSpPr>
          <p:cNvPr id="16" name="TextBox 15">
            <a:extLst>
              <a:ext uri="{FF2B5EF4-FFF2-40B4-BE49-F238E27FC236}">
                <a16:creationId xmlns:a16="http://schemas.microsoft.com/office/drawing/2014/main" id="{CCDAE313-9C5E-9A48-8F76-5988EA2D1E2C}"/>
              </a:ext>
            </a:extLst>
          </p:cNvPr>
          <p:cNvSpPr txBox="1"/>
          <p:nvPr/>
        </p:nvSpPr>
        <p:spPr>
          <a:xfrm>
            <a:off x="4742816" y="9492877"/>
            <a:ext cx="17305634" cy="1077218"/>
          </a:xfrm>
          <a:prstGeom prst="rect">
            <a:avLst/>
          </a:prstGeom>
          <a:noFill/>
        </p:spPr>
        <p:txBody>
          <a:bodyPr wrap="square" rtlCol="0">
            <a:spAutoFit/>
          </a:bodyPr>
          <a:lstStyle/>
          <a:p>
            <a:r>
              <a:rPr lang="en-US" sz="3200" spc="300" dirty="0">
                <a:solidFill>
                  <a:srgbClr val="383C3C"/>
                </a:solidFill>
                <a:latin typeface="Montserrat Light" panose="00000400000000000000" pitchFamily="2" charset="0"/>
              </a:rPr>
              <a:t>Early retirement Pension (with 5/12% for each month preceding age 65).</a:t>
            </a:r>
          </a:p>
          <a:p>
            <a:r>
              <a:rPr lang="en-US" sz="3200" spc="300" dirty="0">
                <a:solidFill>
                  <a:srgbClr val="383C3C"/>
                </a:solidFill>
                <a:latin typeface="Montserrat Light" panose="00000400000000000000" pitchFamily="2" charset="0"/>
              </a:rPr>
              <a:t>Unreduced pension at age 65.</a:t>
            </a:r>
          </a:p>
        </p:txBody>
      </p:sp>
      <p:sp>
        <p:nvSpPr>
          <p:cNvPr id="2" name="Rectangle 1"/>
          <p:cNvSpPr/>
          <p:nvPr/>
        </p:nvSpPr>
        <p:spPr>
          <a:xfrm rot="20874720">
            <a:off x="1227896" y="1516265"/>
            <a:ext cx="3737292" cy="16259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Eligibility is based on employment status</a:t>
            </a:r>
          </a:p>
        </p:txBody>
      </p:sp>
      <p:sp>
        <p:nvSpPr>
          <p:cNvPr id="17" name="TextBox 16">
            <a:extLst>
              <a:ext uri="{FF2B5EF4-FFF2-40B4-BE49-F238E27FC236}">
                <a16:creationId xmlns:a16="http://schemas.microsoft.com/office/drawing/2014/main" id="{8931BC40-06F5-374C-8E4E-18F4CBB361F1}"/>
              </a:ext>
            </a:extLst>
          </p:cNvPr>
          <p:cNvSpPr txBox="1"/>
          <p:nvPr/>
        </p:nvSpPr>
        <p:spPr>
          <a:xfrm>
            <a:off x="17338506" y="12219704"/>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90128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502268" y="1760097"/>
            <a:ext cx="19373114" cy="1107676"/>
          </a:xfrm>
          <a:prstGeom prst="rect">
            <a:avLst/>
          </a:prstGeom>
          <a:noFill/>
        </p:spPr>
        <p:txBody>
          <a:bodyPr wrap="square" rtlCol="0">
            <a:spAutoFit/>
          </a:bodyPr>
          <a:lstStyle/>
          <a:p>
            <a:pPr algn="ctr"/>
            <a:r>
              <a:rPr lang="en-US" sz="6598" b="1" spc="600" dirty="0">
                <a:solidFill>
                  <a:srgbClr val="383C3C"/>
                </a:solidFill>
                <a:latin typeface="Montserrat" pitchFamily="2" charset="77"/>
              </a:rPr>
              <a:t>CFMWS PENSION PORTAL</a:t>
            </a:r>
            <a:endParaRPr lang="en-US" sz="6598" b="1" spc="600" dirty="0">
              <a:solidFill>
                <a:srgbClr val="383C3C"/>
              </a:solidFill>
              <a:latin typeface="Montserrat" panose="000008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nvSpPr>
        <p:spPr>
          <a:xfrm>
            <a:off x="3176" y="1127411"/>
            <a:ext cx="24371302"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8" name="Shape 2906">
            <a:extLst>
              <a:ext uri="{FF2B5EF4-FFF2-40B4-BE49-F238E27FC236}">
                <a16:creationId xmlns:a16="http://schemas.microsoft.com/office/drawing/2014/main" id="{FF6A0800-3343-F240-A80C-E9313710F77B}"/>
              </a:ext>
            </a:extLst>
          </p:cNvPr>
          <p:cNvSpPr/>
          <p:nvPr/>
        </p:nvSpPr>
        <p:spPr>
          <a:xfrm>
            <a:off x="3962928" y="5757224"/>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nvSpPr>
        <p:spPr>
          <a:xfrm>
            <a:off x="3962928" y="4802658"/>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nvSpPr>
        <p:spPr>
          <a:xfrm>
            <a:off x="3962928" y="3794429"/>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1" name="Shape 2906">
            <a:extLst>
              <a:ext uri="{FF2B5EF4-FFF2-40B4-BE49-F238E27FC236}">
                <a16:creationId xmlns:a16="http://schemas.microsoft.com/office/drawing/2014/main" id="{FF6A0800-3343-F240-A80C-E9313710F77B}"/>
              </a:ext>
            </a:extLst>
          </p:cNvPr>
          <p:cNvSpPr/>
          <p:nvPr/>
        </p:nvSpPr>
        <p:spPr>
          <a:xfrm>
            <a:off x="3962928" y="6745839"/>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3" name="TextBox 12">
            <a:extLst>
              <a:ext uri="{FF2B5EF4-FFF2-40B4-BE49-F238E27FC236}">
                <a16:creationId xmlns:a16="http://schemas.microsoft.com/office/drawing/2014/main" id="{CCDAE313-9C5E-9A48-8F76-5988EA2D1E2C}"/>
              </a:ext>
            </a:extLst>
          </p:cNvPr>
          <p:cNvSpPr txBox="1"/>
          <p:nvPr/>
        </p:nvSpPr>
        <p:spPr>
          <a:xfrm>
            <a:off x="5103618" y="3621775"/>
            <a:ext cx="16454914" cy="747705"/>
          </a:xfrm>
          <a:prstGeom prst="rect">
            <a:avLst/>
          </a:prstGeom>
          <a:noFill/>
        </p:spPr>
        <p:txBody>
          <a:bodyPr wrap="square" rtlCol="0">
            <a:spAutoFit/>
          </a:bodyPr>
          <a:lstStyle/>
          <a:p>
            <a:pPr>
              <a:lnSpc>
                <a:spcPct val="150000"/>
              </a:lnSpc>
              <a:spcBef>
                <a:spcPts val="600"/>
              </a:spcBef>
            </a:pPr>
            <a:r>
              <a:rPr lang="en-US" sz="3200" spc="300" dirty="0">
                <a:solidFill>
                  <a:srgbClr val="383C3C"/>
                </a:solidFill>
                <a:latin typeface="Montserrat" panose="00000800000000000000" pitchFamily="2" charset="0"/>
              </a:rPr>
              <a:t>Designate your pre-retirement beneficiary online</a:t>
            </a:r>
            <a:endParaRPr lang="en-US" altLang="en-US" sz="3200" spc="300" dirty="0">
              <a:solidFill>
                <a:srgbClr val="383C3C"/>
              </a:solidFill>
              <a:latin typeface="Montserrat" panose="00000800000000000000" pitchFamily="2" charset="0"/>
            </a:endParaRPr>
          </a:p>
        </p:txBody>
      </p:sp>
      <p:sp>
        <p:nvSpPr>
          <p:cNvPr id="14" name="TextBox 13">
            <a:extLst>
              <a:ext uri="{FF2B5EF4-FFF2-40B4-BE49-F238E27FC236}">
                <a16:creationId xmlns:a16="http://schemas.microsoft.com/office/drawing/2014/main" id="{CCDAE313-9C5E-9A48-8F76-5988EA2D1E2C}"/>
              </a:ext>
            </a:extLst>
          </p:cNvPr>
          <p:cNvSpPr txBox="1"/>
          <p:nvPr/>
        </p:nvSpPr>
        <p:spPr>
          <a:xfrm>
            <a:off x="5103620" y="4712604"/>
            <a:ext cx="16454914" cy="677060"/>
          </a:xfrm>
          <a:prstGeom prst="rect">
            <a:avLst/>
          </a:prstGeom>
          <a:noFill/>
        </p:spPr>
        <p:txBody>
          <a:bodyPr wrap="square" lIns="182832" tIns="91416" rIns="182832" bIns="91416" rtlCol="0" anchor="t">
            <a:spAutoFit/>
          </a:bodyPr>
          <a:lstStyle/>
          <a:p>
            <a:pPr algn="l" rtl="0" fontAlgn="base"/>
            <a:r>
              <a:rPr lang="en-US" sz="3200" spc="300" dirty="0">
                <a:solidFill>
                  <a:srgbClr val="383C3C"/>
                </a:solidFill>
                <a:latin typeface="Montserrat"/>
              </a:rPr>
              <a:t>Review your personal pension information</a:t>
            </a:r>
            <a:r>
              <a:rPr lang="en-US" sz="3200" dirty="0">
                <a:solidFill>
                  <a:srgbClr val="000000"/>
                </a:solidFill>
                <a:highlight>
                  <a:srgbClr val="FFFFFF"/>
                </a:highlight>
                <a:latin typeface="Montserrat"/>
              </a:rPr>
              <a:t> </a:t>
            </a:r>
          </a:p>
        </p:txBody>
      </p:sp>
      <p:sp>
        <p:nvSpPr>
          <p:cNvPr id="15" name="TextBox 14">
            <a:extLst>
              <a:ext uri="{FF2B5EF4-FFF2-40B4-BE49-F238E27FC236}">
                <a16:creationId xmlns:a16="http://schemas.microsoft.com/office/drawing/2014/main" id="{CCDAE313-9C5E-9A48-8F76-5988EA2D1E2C}"/>
              </a:ext>
            </a:extLst>
          </p:cNvPr>
          <p:cNvSpPr txBox="1"/>
          <p:nvPr/>
        </p:nvSpPr>
        <p:spPr>
          <a:xfrm>
            <a:off x="5127060" y="5575500"/>
            <a:ext cx="16454914" cy="747705"/>
          </a:xfrm>
          <a:prstGeom prst="rect">
            <a:avLst/>
          </a:prstGeom>
          <a:noFill/>
        </p:spPr>
        <p:txBody>
          <a:bodyPr wrap="square" rtlCol="0">
            <a:spAutoFit/>
          </a:bodyPr>
          <a:lstStyle/>
          <a:p>
            <a:pPr>
              <a:lnSpc>
                <a:spcPct val="150000"/>
              </a:lnSpc>
              <a:spcBef>
                <a:spcPts val="600"/>
              </a:spcBef>
            </a:pPr>
            <a:r>
              <a:rPr lang="en-US" sz="3200" spc="300" dirty="0">
                <a:solidFill>
                  <a:srgbClr val="383C3C"/>
                </a:solidFill>
                <a:latin typeface="Montserrat" panose="00000800000000000000" pitchFamily="2" charset="0"/>
              </a:rPr>
              <a:t>Review pension plan information</a:t>
            </a:r>
            <a:endParaRPr lang="en-US" altLang="en-US" sz="3200" spc="300" dirty="0">
              <a:solidFill>
                <a:srgbClr val="383C3C"/>
              </a:solidFill>
              <a:latin typeface="Montserrat" panose="00000800000000000000" pitchFamily="2" charset="0"/>
            </a:endParaRPr>
          </a:p>
        </p:txBody>
      </p:sp>
      <p:sp>
        <p:nvSpPr>
          <p:cNvPr id="16" name="TextBox 15">
            <a:extLst>
              <a:ext uri="{FF2B5EF4-FFF2-40B4-BE49-F238E27FC236}">
                <a16:creationId xmlns:a16="http://schemas.microsoft.com/office/drawing/2014/main" id="{CCDAE313-9C5E-9A48-8F76-5988EA2D1E2C}"/>
              </a:ext>
            </a:extLst>
          </p:cNvPr>
          <p:cNvSpPr txBox="1"/>
          <p:nvPr/>
        </p:nvSpPr>
        <p:spPr>
          <a:xfrm>
            <a:off x="5103618" y="6797473"/>
            <a:ext cx="16454914" cy="584775"/>
          </a:xfrm>
          <a:prstGeom prst="rect">
            <a:avLst/>
          </a:prstGeom>
          <a:noFill/>
        </p:spPr>
        <p:txBody>
          <a:bodyPr wrap="square" rtlCol="0">
            <a:spAutoFit/>
          </a:bodyPr>
          <a:lstStyle/>
          <a:p>
            <a:pPr>
              <a:spcBef>
                <a:spcPts val="600"/>
              </a:spcBef>
            </a:pPr>
            <a:r>
              <a:rPr lang="en-US" sz="3200" spc="300" dirty="0">
                <a:solidFill>
                  <a:srgbClr val="383C3C"/>
                </a:solidFill>
                <a:latin typeface="Montserrat" panose="00000800000000000000" pitchFamily="2" charset="0"/>
              </a:rPr>
              <a:t>Access your recent annual pension statements</a:t>
            </a:r>
            <a:endParaRPr lang="en-US" altLang="en-US" sz="3200" spc="300" dirty="0">
              <a:solidFill>
                <a:srgbClr val="383C3C"/>
              </a:solidFill>
              <a:latin typeface="Montserrat" panose="00000800000000000000" pitchFamily="2" charset="0"/>
            </a:endParaRPr>
          </a:p>
        </p:txBody>
      </p:sp>
      <p:sp>
        <p:nvSpPr>
          <p:cNvPr id="12" name="TextBox 11">
            <a:extLst>
              <a:ext uri="{FF2B5EF4-FFF2-40B4-BE49-F238E27FC236}">
                <a16:creationId xmlns:a16="http://schemas.microsoft.com/office/drawing/2014/main" id="{8931BC40-06F5-374C-8E4E-18F4CBB361F1}"/>
              </a:ext>
            </a:extLst>
          </p:cNvPr>
          <p:cNvSpPr txBox="1"/>
          <p:nvPr/>
        </p:nvSpPr>
        <p:spPr>
          <a:xfrm>
            <a:off x="1294885" y="11080388"/>
            <a:ext cx="22432773" cy="1169502"/>
          </a:xfrm>
          <a:prstGeom prst="rect">
            <a:avLst/>
          </a:prstGeom>
          <a:noFill/>
        </p:spPr>
        <p:txBody>
          <a:bodyPr wrap="square" lIns="182832" tIns="91416" rIns="182832" bIns="91416" rtlCol="0" anchor="t">
            <a:spAutoFit/>
          </a:bodyPr>
          <a:lstStyle/>
          <a:p>
            <a:r>
              <a:rPr lang="en-US" sz="3200" b="1" spc="300" dirty="0">
                <a:solidFill>
                  <a:srgbClr val="FF0000"/>
                </a:solidFill>
                <a:latin typeface="Montserrat"/>
              </a:rPr>
              <a:t>Access:</a:t>
            </a:r>
            <a:r>
              <a:rPr lang="en-US" sz="3200" spc="300" dirty="0">
                <a:solidFill>
                  <a:srgbClr val="383C3C"/>
                </a:solidFill>
                <a:latin typeface="Montserrat"/>
              </a:rPr>
              <a:t> </a:t>
            </a:r>
            <a:r>
              <a:rPr lang="en-US" sz="3200" spc="300" dirty="0">
                <a:latin typeface="Montserrat"/>
              </a:rPr>
              <a:t>“CFMWS Pension Portal” link under CORE &gt; My Pension to create your account . A multi-factor authentication may be required. </a:t>
            </a:r>
          </a:p>
        </p:txBody>
      </p:sp>
      <p:sp>
        <p:nvSpPr>
          <p:cNvPr id="4" name="Shape 2906">
            <a:extLst>
              <a:ext uri="{FF2B5EF4-FFF2-40B4-BE49-F238E27FC236}">
                <a16:creationId xmlns:a16="http://schemas.microsoft.com/office/drawing/2014/main" id="{133D47CA-27C8-7C70-9823-652F598B769F}"/>
              </a:ext>
            </a:extLst>
          </p:cNvPr>
          <p:cNvSpPr/>
          <p:nvPr/>
        </p:nvSpPr>
        <p:spPr>
          <a:xfrm>
            <a:off x="3962927" y="7966213"/>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7" name="TextBox 6">
            <a:extLst>
              <a:ext uri="{FF2B5EF4-FFF2-40B4-BE49-F238E27FC236}">
                <a16:creationId xmlns:a16="http://schemas.microsoft.com/office/drawing/2014/main" id="{5291DC74-D1F5-F574-76C2-FF8FC97CC84A}"/>
              </a:ext>
            </a:extLst>
          </p:cNvPr>
          <p:cNvSpPr txBox="1"/>
          <p:nvPr/>
        </p:nvSpPr>
        <p:spPr>
          <a:xfrm>
            <a:off x="4925197" y="7768535"/>
            <a:ext cx="16454914" cy="1661945"/>
          </a:xfrm>
          <a:prstGeom prst="rect">
            <a:avLst/>
          </a:prstGeom>
          <a:noFill/>
        </p:spPr>
        <p:txBody>
          <a:bodyPr wrap="square" lIns="182832" tIns="91416" rIns="182832" bIns="91416" rtlCol="0" anchor="t">
            <a:spAutoFit/>
          </a:bodyPr>
          <a:lstStyle/>
          <a:p>
            <a:pPr>
              <a:spcBef>
                <a:spcPts val="600"/>
              </a:spcBef>
            </a:pPr>
            <a:r>
              <a:rPr lang="en-US" sz="3200" spc="300" dirty="0">
                <a:solidFill>
                  <a:srgbClr val="383C3C"/>
                </a:solidFill>
                <a:latin typeface="Montserrat"/>
              </a:rPr>
              <a:t>Complete and compare retirement estimates where you can estimate your pension benefits at any future eligible retirement date</a:t>
            </a:r>
            <a:endParaRPr lang="en-US" altLang="en-US" sz="3200" spc="300" dirty="0">
              <a:solidFill>
                <a:srgbClr val="383C3C"/>
              </a:solidFill>
              <a:latin typeface="Montserrat"/>
            </a:endParaRPr>
          </a:p>
        </p:txBody>
      </p:sp>
      <p:sp>
        <p:nvSpPr>
          <p:cNvPr id="17" name="Shape 2906">
            <a:extLst>
              <a:ext uri="{FF2B5EF4-FFF2-40B4-BE49-F238E27FC236}">
                <a16:creationId xmlns:a16="http://schemas.microsoft.com/office/drawing/2014/main" id="{ACA058D8-0770-E40C-8027-75489DD3C393}"/>
              </a:ext>
            </a:extLst>
          </p:cNvPr>
          <p:cNvSpPr/>
          <p:nvPr/>
        </p:nvSpPr>
        <p:spPr>
          <a:xfrm>
            <a:off x="3962927" y="9736620"/>
            <a:ext cx="558365" cy="55836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70" tIns="38070" rIns="38070" bIns="38070" anchor="ctr"/>
          <a:lstStyle/>
          <a:p>
            <a:pPr defTabSz="45683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ontserrat Regular" pitchFamily="2" charset="77"/>
            </a:endParaRPr>
          </a:p>
        </p:txBody>
      </p:sp>
      <p:sp>
        <p:nvSpPr>
          <p:cNvPr id="18" name="TextBox 17">
            <a:extLst>
              <a:ext uri="{FF2B5EF4-FFF2-40B4-BE49-F238E27FC236}">
                <a16:creationId xmlns:a16="http://schemas.microsoft.com/office/drawing/2014/main" id="{9E8F7EA5-4649-2A77-C1B1-788A59A59053}"/>
              </a:ext>
            </a:extLst>
          </p:cNvPr>
          <p:cNvSpPr txBox="1"/>
          <p:nvPr/>
        </p:nvSpPr>
        <p:spPr>
          <a:xfrm>
            <a:off x="4925198" y="9782486"/>
            <a:ext cx="16454914" cy="584775"/>
          </a:xfrm>
          <a:prstGeom prst="rect">
            <a:avLst/>
          </a:prstGeom>
          <a:noFill/>
        </p:spPr>
        <p:txBody>
          <a:bodyPr wrap="square" rtlCol="0">
            <a:spAutoFit/>
          </a:bodyPr>
          <a:lstStyle/>
          <a:p>
            <a:pPr>
              <a:spcBef>
                <a:spcPts val="600"/>
              </a:spcBef>
            </a:pPr>
            <a:r>
              <a:rPr lang="en-US" sz="3200" spc="300" dirty="0">
                <a:solidFill>
                  <a:srgbClr val="383C3C"/>
                </a:solidFill>
                <a:latin typeface="Montserrat" panose="00000800000000000000" pitchFamily="2" charset="0"/>
              </a:rPr>
              <a:t>Access useful pension forms</a:t>
            </a:r>
            <a:endParaRPr lang="en-US" altLang="en-US" sz="3200" spc="300" dirty="0">
              <a:solidFill>
                <a:srgbClr val="383C3C"/>
              </a:solidFill>
              <a:latin typeface="Montserrat" panose="00000800000000000000" pitchFamily="2" charset="0"/>
            </a:endParaRPr>
          </a:p>
        </p:txBody>
      </p:sp>
    </p:spTree>
    <p:extLst>
      <p:ext uri="{BB962C8B-B14F-4D97-AF65-F5344CB8AC3E}">
        <p14:creationId xmlns:p14="http://schemas.microsoft.com/office/powerpoint/2010/main" val="1260736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BENEFITS</a:t>
            </a: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7" name="TextBox 6">
            <a:extLst>
              <a:ext uri="{FF2B5EF4-FFF2-40B4-BE49-F238E27FC236}">
                <a16:creationId xmlns:a16="http://schemas.microsoft.com/office/drawing/2014/main" id="{CCDAE313-9C5E-9A48-8F76-5988EA2D1E2C}"/>
              </a:ext>
            </a:extLst>
          </p:cNvPr>
          <p:cNvSpPr txBox="1"/>
          <p:nvPr/>
        </p:nvSpPr>
        <p:spPr>
          <a:xfrm>
            <a:off x="4753304" y="7632145"/>
            <a:ext cx="16913227" cy="1077218"/>
          </a:xfrm>
          <a:prstGeom prst="rect">
            <a:avLst/>
          </a:prstGeom>
          <a:noFill/>
        </p:spPr>
        <p:txBody>
          <a:bodyPr wrap="square" rtlCol="0">
            <a:spAutoFit/>
          </a:bodyPr>
          <a:lstStyle/>
          <a:p>
            <a:r>
              <a:rPr lang="en-US" sz="3200" spc="300" dirty="0">
                <a:solidFill>
                  <a:srgbClr val="383C3C"/>
                </a:solidFill>
                <a:latin typeface="Montserrat Light" panose="00000400000000000000" pitchFamily="2" charset="0"/>
              </a:rPr>
              <a:t>Eligibility is determined by your employment status and the duration of your active employment.</a:t>
            </a:r>
          </a:p>
        </p:txBody>
      </p:sp>
      <p:sp>
        <p:nvSpPr>
          <p:cNvPr id="8" name="Shape 2906">
            <a:extLst>
              <a:ext uri="{FF2B5EF4-FFF2-40B4-BE49-F238E27FC236}">
                <a16:creationId xmlns:a16="http://schemas.microsoft.com/office/drawing/2014/main" id="{FF6A0800-3343-F240-A80C-E9313710F77B}"/>
              </a:ext>
            </a:extLst>
          </p:cNvPr>
          <p:cNvSpPr/>
          <p:nvPr/>
        </p:nvSpPr>
        <p:spPr>
          <a:xfrm>
            <a:off x="3693629" y="316678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TextBox 8">
            <a:extLst>
              <a:ext uri="{FF2B5EF4-FFF2-40B4-BE49-F238E27FC236}">
                <a16:creationId xmlns:a16="http://schemas.microsoft.com/office/drawing/2014/main" id="{CCDAE313-9C5E-9A48-8F76-5988EA2D1E2C}"/>
              </a:ext>
            </a:extLst>
          </p:cNvPr>
          <p:cNvSpPr txBox="1"/>
          <p:nvPr/>
        </p:nvSpPr>
        <p:spPr>
          <a:xfrm>
            <a:off x="4734301" y="2879565"/>
            <a:ext cx="6250415"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Health and Dental</a:t>
            </a:r>
          </a:p>
        </p:txBody>
      </p:sp>
      <p:sp>
        <p:nvSpPr>
          <p:cNvPr id="12" name="TextBox 11">
            <a:extLst>
              <a:ext uri="{FF2B5EF4-FFF2-40B4-BE49-F238E27FC236}">
                <a16:creationId xmlns:a16="http://schemas.microsoft.com/office/drawing/2014/main" id="{CCDAE313-9C5E-9A48-8F76-5988EA2D1E2C}"/>
              </a:ext>
            </a:extLst>
          </p:cNvPr>
          <p:cNvSpPr txBox="1"/>
          <p:nvPr/>
        </p:nvSpPr>
        <p:spPr>
          <a:xfrm>
            <a:off x="4706412" y="3854858"/>
            <a:ext cx="7444217"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Basic Life Insurance</a:t>
            </a:r>
          </a:p>
        </p:txBody>
      </p:sp>
      <p:sp>
        <p:nvSpPr>
          <p:cNvPr id="13" name="Shape 2906">
            <a:extLst>
              <a:ext uri="{FF2B5EF4-FFF2-40B4-BE49-F238E27FC236}">
                <a16:creationId xmlns:a16="http://schemas.microsoft.com/office/drawing/2014/main" id="{FF6A0800-3343-F240-A80C-E9313710F77B}"/>
              </a:ext>
            </a:extLst>
          </p:cNvPr>
          <p:cNvSpPr/>
          <p:nvPr/>
        </p:nvSpPr>
        <p:spPr>
          <a:xfrm>
            <a:off x="3693629" y="412388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Shape 2906">
            <a:extLst>
              <a:ext uri="{FF2B5EF4-FFF2-40B4-BE49-F238E27FC236}">
                <a16:creationId xmlns:a16="http://schemas.microsoft.com/office/drawing/2014/main" id="{FF6A0800-3343-F240-A80C-E9313710F77B}"/>
              </a:ext>
            </a:extLst>
          </p:cNvPr>
          <p:cNvSpPr/>
          <p:nvPr/>
        </p:nvSpPr>
        <p:spPr>
          <a:xfrm>
            <a:off x="3693629" y="501064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Shape 2906">
            <a:extLst>
              <a:ext uri="{FF2B5EF4-FFF2-40B4-BE49-F238E27FC236}">
                <a16:creationId xmlns:a16="http://schemas.microsoft.com/office/drawing/2014/main" id="{FF6A0800-3343-F240-A80C-E9313710F77B}"/>
              </a:ext>
            </a:extLst>
          </p:cNvPr>
          <p:cNvSpPr/>
          <p:nvPr/>
        </p:nvSpPr>
        <p:spPr>
          <a:xfrm>
            <a:off x="3693629" y="594471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6" name="Shape 2906">
            <a:extLst>
              <a:ext uri="{FF2B5EF4-FFF2-40B4-BE49-F238E27FC236}">
                <a16:creationId xmlns:a16="http://schemas.microsoft.com/office/drawing/2014/main" id="{FF6A0800-3343-F240-A80C-E9313710F77B}"/>
              </a:ext>
            </a:extLst>
          </p:cNvPr>
          <p:cNvSpPr/>
          <p:nvPr/>
        </p:nvSpPr>
        <p:spPr>
          <a:xfrm>
            <a:off x="3693629" y="689070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8" name="TextBox 17">
            <a:extLst>
              <a:ext uri="{FF2B5EF4-FFF2-40B4-BE49-F238E27FC236}">
                <a16:creationId xmlns:a16="http://schemas.microsoft.com/office/drawing/2014/main" id="{CCDAE313-9C5E-9A48-8F76-5988EA2D1E2C}"/>
              </a:ext>
            </a:extLst>
          </p:cNvPr>
          <p:cNvSpPr txBox="1"/>
          <p:nvPr/>
        </p:nvSpPr>
        <p:spPr>
          <a:xfrm>
            <a:off x="4734301" y="4731401"/>
            <a:ext cx="8130015"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Optional Life Insurance</a:t>
            </a:r>
          </a:p>
        </p:txBody>
      </p:sp>
      <p:sp>
        <p:nvSpPr>
          <p:cNvPr id="19" name="TextBox 18">
            <a:extLst>
              <a:ext uri="{FF2B5EF4-FFF2-40B4-BE49-F238E27FC236}">
                <a16:creationId xmlns:a16="http://schemas.microsoft.com/office/drawing/2014/main" id="{CCDAE313-9C5E-9A48-8F76-5988EA2D1E2C}"/>
              </a:ext>
            </a:extLst>
          </p:cNvPr>
          <p:cNvSpPr txBox="1"/>
          <p:nvPr/>
        </p:nvSpPr>
        <p:spPr>
          <a:xfrm>
            <a:off x="4805243" y="5648945"/>
            <a:ext cx="11254217"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Accidental Death &amp; Dismemberment</a:t>
            </a:r>
          </a:p>
        </p:txBody>
      </p:sp>
      <p:sp>
        <p:nvSpPr>
          <p:cNvPr id="20" name="TextBox 19">
            <a:extLst>
              <a:ext uri="{FF2B5EF4-FFF2-40B4-BE49-F238E27FC236}">
                <a16:creationId xmlns:a16="http://schemas.microsoft.com/office/drawing/2014/main" id="{CCDAE313-9C5E-9A48-8F76-5988EA2D1E2C}"/>
              </a:ext>
            </a:extLst>
          </p:cNvPr>
          <p:cNvSpPr txBox="1"/>
          <p:nvPr/>
        </p:nvSpPr>
        <p:spPr>
          <a:xfrm>
            <a:off x="4734301" y="6580939"/>
            <a:ext cx="11254217"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Long Term Disability</a:t>
            </a:r>
          </a:p>
        </p:txBody>
      </p:sp>
      <p:sp>
        <p:nvSpPr>
          <p:cNvPr id="17" name="Rectangle 16"/>
          <p:cNvSpPr/>
          <p:nvPr/>
        </p:nvSpPr>
        <p:spPr>
          <a:xfrm rot="20874720">
            <a:off x="1227896" y="1516265"/>
            <a:ext cx="3737292" cy="16259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Eligibility is based on employment status</a:t>
            </a:r>
          </a:p>
        </p:txBody>
      </p:sp>
      <p:sp>
        <p:nvSpPr>
          <p:cNvPr id="21" name="TextBox 20">
            <a:extLst>
              <a:ext uri="{FF2B5EF4-FFF2-40B4-BE49-F238E27FC236}">
                <a16:creationId xmlns:a16="http://schemas.microsoft.com/office/drawing/2014/main" id="{8931BC40-06F5-374C-8E4E-18F4CBB361F1}"/>
              </a:ext>
            </a:extLst>
          </p:cNvPr>
          <p:cNvSpPr txBox="1"/>
          <p:nvPr/>
        </p:nvSpPr>
        <p:spPr>
          <a:xfrm>
            <a:off x="17324295" y="12233196"/>
            <a:ext cx="4711546" cy="584775"/>
          </a:xfrm>
          <a:prstGeom prst="rect">
            <a:avLst/>
          </a:prstGeom>
          <a:noFill/>
        </p:spPr>
        <p:txBody>
          <a:bodyPr wrap="none" rtlCol="0">
            <a:spAutoFit/>
          </a:bodyPr>
          <a:lstStyle/>
          <a:p>
            <a:r>
              <a:rPr lang="en-US" sz="3200" spc="600" dirty="0">
                <a:solidFill>
                  <a:srgbClr val="FF0000"/>
                </a:solidFill>
                <a:latin typeface="Montserrat" panose="00000500000000000000" pitchFamily="2" charset="0"/>
                <a:ea typeface="Montserrat" charset="0"/>
                <a:cs typeface="Montserrat" charset="0"/>
              </a:rPr>
              <a:t>More Info: </a:t>
            </a:r>
            <a:r>
              <a:rPr lang="en-US" sz="3200" spc="600" dirty="0">
                <a:solidFill>
                  <a:srgbClr val="383C3C"/>
                </a:solidFill>
                <a:latin typeface="Montserrat" panose="00000500000000000000" pitchFamily="2" charset="0"/>
                <a:ea typeface="Montserrat" charset="0"/>
                <a:cs typeface="Montserrat" charset="0"/>
                <a:hlinkClick r:id="rId3"/>
              </a:rPr>
              <a:t>CORE</a:t>
            </a:r>
            <a:endParaRPr lang="en-US" sz="3200" spc="600" dirty="0">
              <a:solidFill>
                <a:srgbClr val="383C3C"/>
              </a:solidFill>
              <a:latin typeface="Montserrat" panose="00000500000000000000" pitchFamily="2" charset="0"/>
              <a:ea typeface="Montserrat" charset="0"/>
              <a:cs typeface="Montserrat" charset="0"/>
            </a:endParaRPr>
          </a:p>
        </p:txBody>
      </p:sp>
      <p:pic>
        <p:nvPicPr>
          <p:cNvPr id="22" name="Picture 21"/>
          <p:cNvPicPr>
            <a:picLocks noChangeAspect="1"/>
          </p:cNvPicPr>
          <p:nvPr/>
        </p:nvPicPr>
        <p:blipFill>
          <a:blip r:embed="rId4"/>
          <a:stretch>
            <a:fillRect/>
          </a:stretch>
        </p:blipFill>
        <p:spPr>
          <a:xfrm>
            <a:off x="3123287" y="9150524"/>
            <a:ext cx="18131075" cy="2322777"/>
          </a:xfrm>
          <a:prstGeom prst="rect">
            <a:avLst/>
          </a:prstGeom>
        </p:spPr>
      </p:pic>
    </p:spTree>
    <p:extLst>
      <p:ext uri="{BB962C8B-B14F-4D97-AF65-F5344CB8AC3E}">
        <p14:creationId xmlns:p14="http://schemas.microsoft.com/office/powerpoint/2010/main" val="581864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MY CANADA LIFE AT WORK</a:t>
            </a:r>
            <a:endParaRPr lang="en-US" sz="6600" b="1" spc="600" dirty="0">
              <a:solidFill>
                <a:srgbClr val="383C3C"/>
              </a:solidFill>
              <a:latin typeface="Montserrat" panose="000008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8" name="Shape 2906">
            <a:extLst>
              <a:ext uri="{FF2B5EF4-FFF2-40B4-BE49-F238E27FC236}">
                <a16:creationId xmlns:a16="http://schemas.microsoft.com/office/drawing/2014/main" id="{FF6A0800-3343-F240-A80C-E9313710F77B}"/>
              </a:ext>
            </a:extLst>
          </p:cNvPr>
          <p:cNvSpPr/>
          <p:nvPr/>
        </p:nvSpPr>
        <p:spPr>
          <a:xfrm>
            <a:off x="3699515" y="593583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nvSpPr>
        <p:spPr>
          <a:xfrm>
            <a:off x="3699515" y="503093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nvSpPr>
        <p:spPr>
          <a:xfrm>
            <a:off x="3699515" y="409942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1" name="Shape 2906">
            <a:extLst>
              <a:ext uri="{FF2B5EF4-FFF2-40B4-BE49-F238E27FC236}">
                <a16:creationId xmlns:a16="http://schemas.microsoft.com/office/drawing/2014/main" id="{FF6A0800-3343-F240-A80C-E9313710F77B}"/>
              </a:ext>
            </a:extLst>
          </p:cNvPr>
          <p:cNvSpPr/>
          <p:nvPr/>
        </p:nvSpPr>
        <p:spPr>
          <a:xfrm>
            <a:off x="3699515" y="674234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3" name="TextBox 12">
            <a:extLst>
              <a:ext uri="{FF2B5EF4-FFF2-40B4-BE49-F238E27FC236}">
                <a16:creationId xmlns:a16="http://schemas.microsoft.com/office/drawing/2014/main" id="{CCDAE313-9C5E-9A48-8F76-5988EA2D1E2C}"/>
              </a:ext>
            </a:extLst>
          </p:cNvPr>
          <p:cNvSpPr txBox="1"/>
          <p:nvPr/>
        </p:nvSpPr>
        <p:spPr>
          <a:xfrm>
            <a:off x="4724397" y="3811914"/>
            <a:ext cx="5552056" cy="829651"/>
          </a:xfrm>
          <a:prstGeom prst="rect">
            <a:avLst/>
          </a:prstGeom>
          <a:noFill/>
        </p:spPr>
        <p:txBody>
          <a:bodyPr wrap="square" rtlCol="0">
            <a:spAutoFit/>
          </a:bodyPr>
          <a:lstStyle/>
          <a:p>
            <a:pPr>
              <a:lnSpc>
                <a:spcPct val="150000"/>
              </a:lnSpc>
              <a:spcBef>
                <a:spcPts val="600"/>
              </a:spcBef>
            </a:pPr>
            <a:r>
              <a:rPr lang="en-US" altLang="en-US" sz="3600" spc="300" dirty="0">
                <a:solidFill>
                  <a:srgbClr val="383C3C"/>
                </a:solidFill>
                <a:latin typeface="Montserrat" panose="00000800000000000000" pitchFamily="2" charset="0"/>
              </a:rPr>
              <a:t>Submit claims</a:t>
            </a:r>
          </a:p>
        </p:txBody>
      </p:sp>
      <p:sp>
        <p:nvSpPr>
          <p:cNvPr id="14" name="TextBox 13">
            <a:extLst>
              <a:ext uri="{FF2B5EF4-FFF2-40B4-BE49-F238E27FC236}">
                <a16:creationId xmlns:a16="http://schemas.microsoft.com/office/drawing/2014/main" id="{CCDAE313-9C5E-9A48-8F76-5988EA2D1E2C}"/>
              </a:ext>
            </a:extLst>
          </p:cNvPr>
          <p:cNvSpPr txBox="1"/>
          <p:nvPr/>
        </p:nvSpPr>
        <p:spPr>
          <a:xfrm>
            <a:off x="4724397" y="4735245"/>
            <a:ext cx="12805912" cy="923330"/>
          </a:xfrm>
          <a:prstGeom prst="rect">
            <a:avLst/>
          </a:prstGeom>
          <a:noFill/>
        </p:spPr>
        <p:txBody>
          <a:bodyPr wrap="square" rtlCol="0">
            <a:spAutoFit/>
          </a:bodyPr>
          <a:lstStyle/>
          <a:p>
            <a:pPr>
              <a:lnSpc>
                <a:spcPct val="150000"/>
              </a:lnSpc>
              <a:spcBef>
                <a:spcPts val="600"/>
              </a:spcBef>
            </a:pPr>
            <a:r>
              <a:rPr lang="en-US" altLang="en-US" sz="3600" spc="300" dirty="0">
                <a:solidFill>
                  <a:srgbClr val="383C3C"/>
                </a:solidFill>
                <a:latin typeface="Montserrat" panose="00000800000000000000" pitchFamily="2" charset="0"/>
              </a:rPr>
              <a:t>Sign up for direct deposit claim payments</a:t>
            </a:r>
          </a:p>
        </p:txBody>
      </p:sp>
      <p:sp>
        <p:nvSpPr>
          <p:cNvPr id="15" name="TextBox 14">
            <a:extLst>
              <a:ext uri="{FF2B5EF4-FFF2-40B4-BE49-F238E27FC236}">
                <a16:creationId xmlns:a16="http://schemas.microsoft.com/office/drawing/2014/main" id="{CCDAE313-9C5E-9A48-8F76-5988EA2D1E2C}"/>
              </a:ext>
            </a:extLst>
          </p:cNvPr>
          <p:cNvSpPr txBox="1"/>
          <p:nvPr/>
        </p:nvSpPr>
        <p:spPr>
          <a:xfrm>
            <a:off x="4747843" y="5675858"/>
            <a:ext cx="15415264" cy="923330"/>
          </a:xfrm>
          <a:prstGeom prst="rect">
            <a:avLst/>
          </a:prstGeom>
          <a:noFill/>
        </p:spPr>
        <p:txBody>
          <a:bodyPr wrap="square" rtlCol="0">
            <a:spAutoFit/>
          </a:bodyPr>
          <a:lstStyle/>
          <a:p>
            <a:pPr>
              <a:lnSpc>
                <a:spcPct val="150000"/>
              </a:lnSpc>
              <a:spcBef>
                <a:spcPts val="600"/>
              </a:spcBef>
            </a:pPr>
            <a:r>
              <a:rPr lang="en-US" altLang="en-US" sz="3600" spc="300" dirty="0">
                <a:solidFill>
                  <a:srgbClr val="383C3C"/>
                </a:solidFill>
                <a:latin typeface="Montserrat" panose="00000800000000000000" pitchFamily="2" charset="0"/>
              </a:rPr>
              <a:t>Get notified when your claims have been processed</a:t>
            </a:r>
          </a:p>
        </p:txBody>
      </p:sp>
      <p:sp>
        <p:nvSpPr>
          <p:cNvPr id="16" name="TextBox 15">
            <a:extLst>
              <a:ext uri="{FF2B5EF4-FFF2-40B4-BE49-F238E27FC236}">
                <a16:creationId xmlns:a16="http://schemas.microsoft.com/office/drawing/2014/main" id="{CCDAE313-9C5E-9A48-8F76-5988EA2D1E2C}"/>
              </a:ext>
            </a:extLst>
          </p:cNvPr>
          <p:cNvSpPr txBox="1"/>
          <p:nvPr/>
        </p:nvSpPr>
        <p:spPr>
          <a:xfrm>
            <a:off x="4724397" y="6718905"/>
            <a:ext cx="11317856" cy="646331"/>
          </a:xfrm>
          <a:prstGeom prst="rect">
            <a:avLst/>
          </a:prstGeom>
          <a:noFill/>
        </p:spPr>
        <p:txBody>
          <a:bodyPr wrap="square" rtlCol="0">
            <a:spAutoFit/>
          </a:bodyPr>
          <a:lstStyle/>
          <a:p>
            <a:pPr>
              <a:spcBef>
                <a:spcPts val="600"/>
              </a:spcBef>
            </a:pPr>
            <a:r>
              <a:rPr lang="en-US" altLang="en-US" sz="3600" spc="300" dirty="0">
                <a:solidFill>
                  <a:srgbClr val="383C3C"/>
                </a:solidFill>
                <a:latin typeface="Montserrat" panose="00000800000000000000" pitchFamily="2" charset="0"/>
              </a:rPr>
              <a:t>Download, save or print benefit card(s)</a:t>
            </a:r>
          </a:p>
        </p:txBody>
      </p:sp>
      <p:sp>
        <p:nvSpPr>
          <p:cNvPr id="12" name="TextBox 11">
            <a:extLst>
              <a:ext uri="{FF2B5EF4-FFF2-40B4-BE49-F238E27FC236}">
                <a16:creationId xmlns:a16="http://schemas.microsoft.com/office/drawing/2014/main" id="{8931BC40-06F5-374C-8E4E-18F4CBB361F1}"/>
              </a:ext>
            </a:extLst>
          </p:cNvPr>
          <p:cNvSpPr txBox="1"/>
          <p:nvPr/>
        </p:nvSpPr>
        <p:spPr>
          <a:xfrm>
            <a:off x="4836470" y="7621719"/>
            <a:ext cx="8308685" cy="584775"/>
          </a:xfrm>
          <a:prstGeom prst="rect">
            <a:avLst/>
          </a:prstGeom>
          <a:noFill/>
        </p:spPr>
        <p:txBody>
          <a:bodyPr wrap="none" rtlCol="0">
            <a:spAutoFit/>
          </a:bodyPr>
          <a:lstStyle/>
          <a:p>
            <a:r>
              <a:rPr lang="en-US" sz="3200" b="1" spc="600" dirty="0">
                <a:solidFill>
                  <a:srgbClr val="FF0000"/>
                </a:solidFill>
                <a:latin typeface="Montserrat" panose="00000500000000000000" pitchFamily="2" charset="0"/>
                <a:ea typeface="Montserrat" charset="0"/>
                <a:cs typeface="Montserrat" charset="0"/>
              </a:rPr>
              <a:t>Access</a:t>
            </a:r>
            <a:r>
              <a:rPr lang="en-US" sz="3200" spc="600" dirty="0">
                <a:solidFill>
                  <a:srgbClr val="FF0000"/>
                </a:solidFill>
                <a:latin typeface="Montserrat" panose="00000500000000000000" pitchFamily="2" charset="0"/>
                <a:ea typeface="Montserrat" charset="0"/>
                <a:cs typeface="Montserrat" charset="0"/>
              </a:rPr>
              <a:t>: </a:t>
            </a:r>
            <a:r>
              <a:rPr lang="en-US" sz="3200" spc="600" dirty="0">
                <a:solidFill>
                  <a:srgbClr val="383C3C"/>
                </a:solidFill>
                <a:latin typeface="Montserrat" charset="0"/>
                <a:ea typeface="Montserrat" charset="0"/>
                <a:cs typeface="Montserrat" charset="0"/>
                <a:hlinkClick r:id="rId3"/>
              </a:rPr>
              <a:t>Canada Life at Work</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416172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ABOUT US</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0" name="TextBox 19">
            <a:extLst>
              <a:ext uri="{FF2B5EF4-FFF2-40B4-BE49-F238E27FC236}">
                <a16:creationId xmlns:a16="http://schemas.microsoft.com/office/drawing/2014/main" id="{E33260E3-5AEC-D140-ACAF-BDB5F681058A}"/>
              </a:ext>
            </a:extLst>
          </p:cNvPr>
          <p:cNvSpPr txBox="1"/>
          <p:nvPr/>
        </p:nvSpPr>
        <p:spPr>
          <a:xfrm>
            <a:off x="4734804" y="6641083"/>
            <a:ext cx="17468704" cy="584775"/>
          </a:xfrm>
          <a:prstGeom prst="rect">
            <a:avLst/>
          </a:prstGeom>
          <a:noFill/>
        </p:spPr>
        <p:txBody>
          <a:bodyPr wrap="square" rtlCol="0">
            <a:spAutoFit/>
          </a:bodyPr>
          <a:lstStyle/>
          <a:p>
            <a:r>
              <a:rPr lang="en-US" sz="3200" dirty="0">
                <a:latin typeface="Montserrat Light" panose="00000400000000000000" pitchFamily="2" charset="0"/>
              </a:rPr>
              <a:t>Is our legal name. Known as Canadian Forces Morale and Welfare Services (CFMWS)</a:t>
            </a:r>
          </a:p>
        </p:txBody>
      </p:sp>
      <p:sp>
        <p:nvSpPr>
          <p:cNvPr id="21" name="TextBox 20">
            <a:extLst>
              <a:ext uri="{FF2B5EF4-FFF2-40B4-BE49-F238E27FC236}">
                <a16:creationId xmlns:a16="http://schemas.microsoft.com/office/drawing/2014/main" id="{A4A5AAB8-E5F9-EF48-BA53-DD3B24193EEB}"/>
              </a:ext>
            </a:extLst>
          </p:cNvPr>
          <p:cNvSpPr txBox="1"/>
          <p:nvPr/>
        </p:nvSpPr>
        <p:spPr>
          <a:xfrm>
            <a:off x="4758250" y="5823939"/>
            <a:ext cx="12460462" cy="646331"/>
          </a:xfrm>
          <a:prstGeom prst="rect">
            <a:avLst/>
          </a:prstGeom>
          <a:noFill/>
        </p:spPr>
        <p:txBody>
          <a:bodyPr wrap="none" rtlCol="0">
            <a:spAutoFit/>
          </a:bodyPr>
          <a:lstStyle/>
          <a:p>
            <a:r>
              <a:rPr lang="en-US" sz="3600" spc="600" dirty="0">
                <a:solidFill>
                  <a:srgbClr val="383C3C"/>
                </a:solidFill>
                <a:latin typeface="Montserrat" panose="00000800000000000000" pitchFamily="2" charset="0"/>
                <a:ea typeface="Montserrat" charset="0"/>
                <a:cs typeface="Montserrat" charset="0"/>
              </a:rPr>
              <a:t>Staff of NPF, Canadian Forces (SNPF,CF)</a:t>
            </a:r>
          </a:p>
        </p:txBody>
      </p:sp>
      <p:sp>
        <p:nvSpPr>
          <p:cNvPr id="22" name="Shape 2906">
            <a:extLst>
              <a:ext uri="{FF2B5EF4-FFF2-40B4-BE49-F238E27FC236}">
                <a16:creationId xmlns:a16="http://schemas.microsoft.com/office/drawing/2014/main" id="{38C9CB04-2009-AF49-825D-78E36026D99E}"/>
              </a:ext>
            </a:extLst>
          </p:cNvPr>
          <p:cNvSpPr/>
          <p:nvPr/>
        </p:nvSpPr>
        <p:spPr>
          <a:xfrm>
            <a:off x="3727266" y="592450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3" name="TextBox 22">
            <a:extLst>
              <a:ext uri="{FF2B5EF4-FFF2-40B4-BE49-F238E27FC236}">
                <a16:creationId xmlns:a16="http://schemas.microsoft.com/office/drawing/2014/main" id="{AADBFACC-D309-6A45-A83D-A2D2A70774E1}"/>
              </a:ext>
            </a:extLst>
          </p:cNvPr>
          <p:cNvSpPr txBox="1"/>
          <p:nvPr/>
        </p:nvSpPr>
        <p:spPr>
          <a:xfrm>
            <a:off x="4758250" y="4882536"/>
            <a:ext cx="16242261" cy="584775"/>
          </a:xfrm>
          <a:prstGeom prst="rect">
            <a:avLst/>
          </a:prstGeom>
          <a:noFill/>
        </p:spPr>
        <p:txBody>
          <a:bodyPr wrap="square" rtlCol="0">
            <a:spAutoFit/>
          </a:bodyPr>
          <a:lstStyle/>
          <a:p>
            <a:pPr algn="just"/>
            <a:r>
              <a:rPr lang="en-US" sz="3200" dirty="0">
                <a:latin typeface="Montserrat Light" panose="00000400000000000000" pitchFamily="2" charset="0"/>
              </a:rPr>
              <a:t>Provide morale and welfares services on behalf of the Chief of the Defence Staff</a:t>
            </a:r>
            <a:endParaRPr lang="en-US" sz="3200" dirty="0">
              <a:solidFill>
                <a:srgbClr val="383C3C"/>
              </a:solidFill>
              <a:latin typeface="Montserrat Light" panose="00000400000000000000" pitchFamily="2" charset="0"/>
              <a:ea typeface="Montserrat Light" charset="0"/>
              <a:cs typeface="Montserrat Light" charset="0"/>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81696" y="3991029"/>
            <a:ext cx="5572359" cy="646331"/>
          </a:xfrm>
          <a:prstGeom prst="rect">
            <a:avLst/>
          </a:prstGeom>
          <a:noFill/>
        </p:spPr>
        <p:txBody>
          <a:bodyPr wrap="none" rtlCol="0">
            <a:spAutoFit/>
          </a:bodyPr>
          <a:lstStyle/>
          <a:p>
            <a:r>
              <a:rPr lang="en-US" sz="3600" spc="600" dirty="0">
                <a:solidFill>
                  <a:srgbClr val="383C3C"/>
                </a:solidFill>
                <a:latin typeface="Montserrat" pitchFamily="2" charset="77"/>
                <a:ea typeface="Montserrat" charset="0"/>
                <a:cs typeface="Montserrat" charset="0"/>
              </a:rPr>
              <a:t>Social Enterprise</a:t>
            </a:r>
            <a:endParaRPr lang="en-US" sz="3600" spc="600" dirty="0">
              <a:solidFill>
                <a:srgbClr val="383C3C"/>
              </a:solidFill>
              <a:latin typeface="Montserrat" charset="0"/>
              <a:ea typeface="Montserrat" charset="0"/>
              <a:cs typeface="Montserrat" charset="0"/>
            </a:endParaRPr>
          </a:p>
        </p:txBody>
      </p:sp>
      <p:sp>
        <p:nvSpPr>
          <p:cNvPr id="25" name="Shape 2906">
            <a:extLst>
              <a:ext uri="{FF2B5EF4-FFF2-40B4-BE49-F238E27FC236}">
                <a16:creationId xmlns:a16="http://schemas.microsoft.com/office/drawing/2014/main" id="{FF6A0800-3343-F240-A80C-E9313710F77B}"/>
              </a:ext>
            </a:extLst>
          </p:cNvPr>
          <p:cNvSpPr/>
          <p:nvPr/>
        </p:nvSpPr>
        <p:spPr>
          <a:xfrm>
            <a:off x="3724256" y="411819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805142" y="7717572"/>
            <a:ext cx="17019010" cy="1200329"/>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“Separate Agency” under the Financial Administration Act since 1978</a:t>
            </a:r>
          </a:p>
        </p:txBody>
      </p:sp>
      <p:sp>
        <p:nvSpPr>
          <p:cNvPr id="28" name="Shape 2906">
            <a:extLst>
              <a:ext uri="{FF2B5EF4-FFF2-40B4-BE49-F238E27FC236}">
                <a16:creationId xmlns:a16="http://schemas.microsoft.com/office/drawing/2014/main" id="{88491936-F507-6C4B-971E-B025FAFA08B3}"/>
              </a:ext>
            </a:extLst>
          </p:cNvPr>
          <p:cNvSpPr/>
          <p:nvPr/>
        </p:nvSpPr>
        <p:spPr>
          <a:xfrm>
            <a:off x="3727266" y="7767574"/>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Shape 2906">
            <a:extLst>
              <a:ext uri="{FF2B5EF4-FFF2-40B4-BE49-F238E27FC236}">
                <a16:creationId xmlns:a16="http://schemas.microsoft.com/office/drawing/2014/main" id="{88491936-F507-6C4B-971E-B025FAFA08B3}"/>
              </a:ext>
            </a:extLst>
          </p:cNvPr>
          <p:cNvSpPr/>
          <p:nvPr/>
        </p:nvSpPr>
        <p:spPr>
          <a:xfrm>
            <a:off x="3727266" y="9591388"/>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4734804" y="9477139"/>
            <a:ext cx="7202613"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Part of </a:t>
            </a:r>
            <a:r>
              <a:rPr lang="en-US" sz="3600" spc="600" dirty="0" err="1">
                <a:solidFill>
                  <a:srgbClr val="383C3C"/>
                </a:solidFill>
                <a:latin typeface="Montserrat" charset="0"/>
                <a:ea typeface="Montserrat" charset="0"/>
                <a:cs typeface="Montserrat" charset="0"/>
              </a:rPr>
              <a:t>Defence</a:t>
            </a:r>
            <a:r>
              <a:rPr lang="en-US" sz="3600" spc="600" dirty="0">
                <a:solidFill>
                  <a:srgbClr val="383C3C"/>
                </a:solidFill>
                <a:latin typeface="Montserrat" charset="0"/>
                <a:ea typeface="Montserrat" charset="0"/>
                <a:cs typeface="Montserrat" charset="0"/>
              </a:rPr>
              <a:t> Team </a:t>
            </a:r>
          </a:p>
        </p:txBody>
      </p:sp>
      <p:sp>
        <p:nvSpPr>
          <p:cNvPr id="17" name="TextBox 16">
            <a:extLst>
              <a:ext uri="{FF2B5EF4-FFF2-40B4-BE49-F238E27FC236}">
                <a16:creationId xmlns:a16="http://schemas.microsoft.com/office/drawing/2014/main" id="{8931BC40-06F5-374C-8E4E-18F4CBB361F1}"/>
              </a:ext>
            </a:extLst>
          </p:cNvPr>
          <p:cNvSpPr txBox="1"/>
          <p:nvPr/>
        </p:nvSpPr>
        <p:spPr>
          <a:xfrm>
            <a:off x="14404506" y="12405397"/>
            <a:ext cx="6255239"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3"/>
              </a:rPr>
              <a:t>CFMWS.CA</a:t>
            </a:r>
            <a:endParaRPr lang="en-US" sz="3200" spc="600" dirty="0">
              <a:solidFill>
                <a:srgbClr val="383C3C"/>
              </a:solidFill>
              <a:latin typeface="Montserrat" charset="0"/>
              <a:ea typeface="Montserrat" charset="0"/>
              <a:cs typeface="Montserrat" charset="0"/>
            </a:endParaRPr>
          </a:p>
        </p:txBody>
      </p:sp>
      <p:sp>
        <p:nvSpPr>
          <p:cNvPr id="16" name="TextBox 15">
            <a:extLst>
              <a:ext uri="{FF2B5EF4-FFF2-40B4-BE49-F238E27FC236}">
                <a16:creationId xmlns:a16="http://schemas.microsoft.com/office/drawing/2014/main" id="{8931BC40-06F5-374C-8E4E-18F4CBB361F1}"/>
              </a:ext>
            </a:extLst>
          </p:cNvPr>
          <p:cNvSpPr txBox="1"/>
          <p:nvPr/>
        </p:nvSpPr>
        <p:spPr>
          <a:xfrm>
            <a:off x="5167825" y="12343841"/>
            <a:ext cx="7835799"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4"/>
              </a:rPr>
              <a:t>CORE - About Us</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320003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CFONE CARD</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1" name="TextBox 20">
            <a:extLst>
              <a:ext uri="{FF2B5EF4-FFF2-40B4-BE49-F238E27FC236}">
                <a16:creationId xmlns:a16="http://schemas.microsoft.com/office/drawing/2014/main" id="{46472E49-82BB-3B48-BB85-9860BE76A21B}"/>
              </a:ext>
            </a:extLst>
          </p:cNvPr>
          <p:cNvSpPr txBox="1"/>
          <p:nvPr/>
        </p:nvSpPr>
        <p:spPr>
          <a:xfrm>
            <a:off x="6281962" y="10917072"/>
            <a:ext cx="11813724" cy="1200329"/>
          </a:xfrm>
          <a:prstGeom prst="rect">
            <a:avLst/>
          </a:prstGeom>
          <a:noFill/>
        </p:spPr>
        <p:txBody>
          <a:bodyPr wrap="square" rtlCol="0">
            <a:spAutoFit/>
          </a:bodyPr>
          <a:lstStyle/>
          <a:p>
            <a:r>
              <a:rPr lang="en-CA" sz="3600" dirty="0">
                <a:solidFill>
                  <a:srgbClr val="383C3C"/>
                </a:solidFill>
                <a:latin typeface="Montserrat"/>
              </a:rPr>
              <a:t>For more information and eligibility visit: </a:t>
            </a:r>
            <a:r>
              <a:rPr lang="en-CA" sz="3600" dirty="0">
                <a:solidFill>
                  <a:srgbClr val="383C3C"/>
                </a:solidFill>
                <a:latin typeface="Montserrat"/>
                <a:hlinkClick r:id="rId3"/>
              </a:rPr>
              <a:t>CFOne</a:t>
            </a:r>
            <a:endParaRPr lang="en-CA" sz="3600" dirty="0">
              <a:solidFill>
                <a:srgbClr val="383C3C"/>
              </a:solidFill>
              <a:latin typeface="Montserrat"/>
            </a:endParaRPr>
          </a:p>
          <a:p>
            <a:pPr marL="571357" indent="-571357">
              <a:buFont typeface="Arial" panose="020B0604020202020204" pitchFamily="34" charset="0"/>
              <a:buChar char="•"/>
            </a:pPr>
            <a:endParaRPr lang="en-CA" sz="3600" dirty="0">
              <a:solidFill>
                <a:srgbClr val="383C3C"/>
              </a:solidFill>
              <a:latin typeface="Montserrat"/>
            </a:endParaRPr>
          </a:p>
        </p:txBody>
      </p:sp>
      <p:pic>
        <p:nvPicPr>
          <p:cNvPr id="7" name="Picture 8"/>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a:fillRect/>
          </a:stretch>
        </p:blipFill>
        <p:spPr bwMode="auto">
          <a:xfrm rot="21050634">
            <a:off x="3497189" y="3363688"/>
            <a:ext cx="7704699" cy="44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296" y="8648091"/>
            <a:ext cx="8558184" cy="1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2906">
            <a:extLst>
              <a:ext uri="{FF2B5EF4-FFF2-40B4-BE49-F238E27FC236}">
                <a16:creationId xmlns:a16="http://schemas.microsoft.com/office/drawing/2014/main" id="{FF6A0800-3343-F240-A80C-E9313710F77B}"/>
              </a:ext>
            </a:extLst>
          </p:cNvPr>
          <p:cNvSpPr/>
          <p:nvPr/>
        </p:nvSpPr>
        <p:spPr>
          <a:xfrm>
            <a:off x="12860679" y="4109086"/>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nvSpPr>
        <p:spPr>
          <a:xfrm>
            <a:off x="12860679" y="683903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CCDAE313-9C5E-9A48-8F76-5988EA2D1E2C}"/>
              </a:ext>
            </a:extLst>
          </p:cNvPr>
          <p:cNvSpPr txBox="1"/>
          <p:nvPr/>
        </p:nvSpPr>
        <p:spPr>
          <a:xfrm>
            <a:off x="13865167" y="3828002"/>
            <a:ext cx="6250415"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Rewards</a:t>
            </a:r>
          </a:p>
        </p:txBody>
      </p:sp>
      <p:sp>
        <p:nvSpPr>
          <p:cNvPr id="13" name="TextBox 12">
            <a:extLst>
              <a:ext uri="{FF2B5EF4-FFF2-40B4-BE49-F238E27FC236}">
                <a16:creationId xmlns:a16="http://schemas.microsoft.com/office/drawing/2014/main" id="{CCDAE313-9C5E-9A48-8F76-5988EA2D1E2C}"/>
              </a:ext>
            </a:extLst>
          </p:cNvPr>
          <p:cNvSpPr txBox="1"/>
          <p:nvPr/>
        </p:nvSpPr>
        <p:spPr>
          <a:xfrm>
            <a:off x="13865166" y="6564187"/>
            <a:ext cx="6250415" cy="829651"/>
          </a:xfrm>
          <a:prstGeom prst="rect">
            <a:avLst/>
          </a:prstGeom>
          <a:noFill/>
        </p:spPr>
        <p:txBody>
          <a:bodyPr wrap="square" rtlCol="0">
            <a:spAutoFit/>
          </a:bodyPr>
          <a:lstStyle/>
          <a:p>
            <a:pPr>
              <a:lnSpc>
                <a:spcPct val="150000"/>
              </a:lnSpc>
            </a:pPr>
            <a:r>
              <a:rPr lang="en-US" sz="3600" spc="300" dirty="0">
                <a:solidFill>
                  <a:srgbClr val="383C3C"/>
                </a:solidFill>
                <a:latin typeface="Montserrat" panose="00000800000000000000" pitchFamily="2" charset="0"/>
              </a:rPr>
              <a:t>Discounts</a:t>
            </a:r>
          </a:p>
        </p:txBody>
      </p:sp>
      <p:sp>
        <p:nvSpPr>
          <p:cNvPr id="15" name="TextBox 14">
            <a:extLst>
              <a:ext uri="{FF2B5EF4-FFF2-40B4-BE49-F238E27FC236}">
                <a16:creationId xmlns:a16="http://schemas.microsoft.com/office/drawing/2014/main" id="{46472E49-82BB-3B48-BB85-9860BE76A21B}"/>
              </a:ext>
            </a:extLst>
          </p:cNvPr>
          <p:cNvSpPr txBox="1"/>
          <p:nvPr/>
        </p:nvSpPr>
        <p:spPr>
          <a:xfrm>
            <a:off x="13889882" y="4889976"/>
            <a:ext cx="9307286" cy="1077218"/>
          </a:xfrm>
          <a:prstGeom prst="rect">
            <a:avLst/>
          </a:prstGeom>
          <a:noFill/>
        </p:spPr>
        <p:txBody>
          <a:bodyPr wrap="square" rtlCol="0">
            <a:spAutoFit/>
          </a:bodyPr>
          <a:lstStyle/>
          <a:p>
            <a:r>
              <a:rPr lang="en-CA" sz="3200" dirty="0">
                <a:solidFill>
                  <a:srgbClr val="383C3C"/>
                </a:solidFill>
                <a:latin typeface="Montserrat Light" panose="00000400000000000000" pitchFamily="2" charset="0"/>
              </a:rPr>
              <a:t>Earn points and rewards when you shop at CANEX. CANEX.ca/Rewards</a:t>
            </a:r>
          </a:p>
        </p:txBody>
      </p:sp>
      <p:sp>
        <p:nvSpPr>
          <p:cNvPr id="16" name="TextBox 15">
            <a:extLst>
              <a:ext uri="{FF2B5EF4-FFF2-40B4-BE49-F238E27FC236}">
                <a16:creationId xmlns:a16="http://schemas.microsoft.com/office/drawing/2014/main" id="{46472E49-82BB-3B48-BB85-9860BE76A21B}"/>
              </a:ext>
            </a:extLst>
          </p:cNvPr>
          <p:cNvSpPr txBox="1"/>
          <p:nvPr/>
        </p:nvSpPr>
        <p:spPr>
          <a:xfrm>
            <a:off x="13889882" y="7643964"/>
            <a:ext cx="9705449" cy="1077218"/>
          </a:xfrm>
          <a:prstGeom prst="rect">
            <a:avLst/>
          </a:prstGeom>
          <a:noFill/>
        </p:spPr>
        <p:txBody>
          <a:bodyPr wrap="square" rtlCol="0">
            <a:spAutoFit/>
          </a:bodyPr>
          <a:lstStyle/>
          <a:p>
            <a:r>
              <a:rPr lang="en-CA" sz="3200" dirty="0">
                <a:solidFill>
                  <a:srgbClr val="383C3C"/>
                </a:solidFill>
                <a:latin typeface="Montserrat Light" panose="00000400000000000000" pitchFamily="2" charset="0"/>
              </a:rPr>
              <a:t>CF Appreciation, official discount program of the CAF community. CFApprecation.ca</a:t>
            </a:r>
          </a:p>
        </p:txBody>
      </p:sp>
      <p:sp>
        <p:nvSpPr>
          <p:cNvPr id="14" name="Rectangle 13"/>
          <p:cNvSpPr/>
          <p:nvPr/>
        </p:nvSpPr>
        <p:spPr>
          <a:xfrm rot="20874720">
            <a:off x="1227896" y="1516265"/>
            <a:ext cx="3737292" cy="162595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Eligibility is based on employment status</a:t>
            </a:r>
          </a:p>
        </p:txBody>
      </p:sp>
    </p:spTree>
    <p:extLst>
      <p:ext uri="{BB962C8B-B14F-4D97-AF65-F5344CB8AC3E}">
        <p14:creationId xmlns:p14="http://schemas.microsoft.com/office/powerpoint/2010/main" val="1994809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2898"/>
          <a:stretch/>
        </p:blipFill>
        <p:spPr>
          <a:xfrm>
            <a:off x="17994043" y="1591590"/>
            <a:ext cx="6132049" cy="10560148"/>
          </a:xfrm>
          <a:prstGeom prst="rect">
            <a:avLst/>
          </a:prstGeom>
        </p:spPr>
      </p:pic>
      <p:sp>
        <p:nvSpPr>
          <p:cNvPr id="5" name="TextBox 4">
            <a:extLst>
              <a:ext uri="{FF2B5EF4-FFF2-40B4-BE49-F238E27FC236}">
                <a16:creationId xmlns:a16="http://schemas.microsoft.com/office/drawing/2014/main" id="{1352988B-3CB5-6448-B75C-0AA3DBD04EBA}"/>
              </a:ext>
            </a:extLst>
          </p:cNvPr>
          <p:cNvSpPr txBox="1"/>
          <p:nvPr/>
        </p:nvSpPr>
        <p:spPr>
          <a:xfrm>
            <a:off x="2499744" y="1564262"/>
            <a:ext cx="19378160"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THINGS TO REMEMBER</a:t>
            </a:r>
            <a:endParaRPr lang="en-US" sz="6600" b="1" spc="600" dirty="0">
              <a:solidFill>
                <a:srgbClr val="383C3C"/>
              </a:solidFill>
              <a:latin typeface="Montserrat" panose="00000800000000000000" pitchFamily="2" charset="0"/>
            </a:endParaRPr>
          </a:p>
        </p:txBody>
      </p:sp>
      <p:sp>
        <p:nvSpPr>
          <p:cNvPr id="6" name="TextBox 5">
            <a:extLst>
              <a:ext uri="{FF2B5EF4-FFF2-40B4-BE49-F238E27FC236}">
                <a16:creationId xmlns:a16="http://schemas.microsoft.com/office/drawing/2014/main" id="{BF3FDC46-6476-624C-B54B-E300E1B489B9}"/>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9" name="Shape 2906">
            <a:extLst>
              <a:ext uri="{FF2B5EF4-FFF2-40B4-BE49-F238E27FC236}">
                <a16:creationId xmlns:a16="http://schemas.microsoft.com/office/drawing/2014/main" id="{FF6A0800-3343-F240-A80C-E9313710F77B}"/>
              </a:ext>
            </a:extLst>
          </p:cNvPr>
          <p:cNvSpPr/>
          <p:nvPr/>
        </p:nvSpPr>
        <p:spPr>
          <a:xfrm>
            <a:off x="3732377" y="413761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Shape 2906">
            <a:extLst>
              <a:ext uri="{FF2B5EF4-FFF2-40B4-BE49-F238E27FC236}">
                <a16:creationId xmlns:a16="http://schemas.microsoft.com/office/drawing/2014/main" id="{FF6A0800-3343-F240-A80C-E9313710F77B}"/>
              </a:ext>
            </a:extLst>
          </p:cNvPr>
          <p:cNvSpPr/>
          <p:nvPr/>
        </p:nvSpPr>
        <p:spPr>
          <a:xfrm>
            <a:off x="3728065" y="595045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FF6A0800-3343-F240-A80C-E9313710F77B}"/>
              </a:ext>
            </a:extLst>
          </p:cNvPr>
          <p:cNvSpPr/>
          <p:nvPr/>
        </p:nvSpPr>
        <p:spPr>
          <a:xfrm>
            <a:off x="3732377" y="778675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TextBox 13">
            <a:extLst>
              <a:ext uri="{FF2B5EF4-FFF2-40B4-BE49-F238E27FC236}">
                <a16:creationId xmlns:a16="http://schemas.microsoft.com/office/drawing/2014/main" id="{CCDAE313-9C5E-9A48-8F76-5988EA2D1E2C}"/>
              </a:ext>
            </a:extLst>
          </p:cNvPr>
          <p:cNvSpPr txBox="1"/>
          <p:nvPr/>
        </p:nvSpPr>
        <p:spPr>
          <a:xfrm>
            <a:off x="4726266" y="3851596"/>
            <a:ext cx="9120829" cy="829651"/>
          </a:xfrm>
          <a:prstGeom prst="rect">
            <a:avLst/>
          </a:prstGeom>
          <a:noFill/>
        </p:spPr>
        <p:txBody>
          <a:bodyPr wrap="square" rtlCol="0">
            <a:spAutoFit/>
          </a:bodyPr>
          <a:lstStyle/>
          <a:p>
            <a:pPr>
              <a:lnSpc>
                <a:spcPct val="150000"/>
              </a:lnSpc>
              <a:spcBef>
                <a:spcPts val="600"/>
              </a:spcBef>
            </a:pPr>
            <a:r>
              <a:rPr lang="en-US" altLang="en-US" sz="3600" spc="300" dirty="0">
                <a:solidFill>
                  <a:srgbClr val="383C3C"/>
                </a:solidFill>
                <a:latin typeface="Montserrat" panose="00000800000000000000" pitchFamily="2" charset="0"/>
              </a:rPr>
              <a:t>Refer to the CORE website</a:t>
            </a:r>
          </a:p>
        </p:txBody>
      </p:sp>
      <p:sp>
        <p:nvSpPr>
          <p:cNvPr id="15" name="TextBox 14">
            <a:extLst>
              <a:ext uri="{FF2B5EF4-FFF2-40B4-BE49-F238E27FC236}">
                <a16:creationId xmlns:a16="http://schemas.microsoft.com/office/drawing/2014/main" id="{CCDAE313-9C5E-9A48-8F76-5988EA2D1E2C}"/>
              </a:ext>
            </a:extLst>
          </p:cNvPr>
          <p:cNvSpPr txBox="1"/>
          <p:nvPr/>
        </p:nvSpPr>
        <p:spPr>
          <a:xfrm>
            <a:off x="4750980" y="5811036"/>
            <a:ext cx="7548112" cy="646331"/>
          </a:xfrm>
          <a:prstGeom prst="rect">
            <a:avLst/>
          </a:prstGeom>
          <a:noFill/>
        </p:spPr>
        <p:txBody>
          <a:bodyPr wrap="square" rtlCol="0">
            <a:spAutoFit/>
          </a:bodyPr>
          <a:lstStyle/>
          <a:p>
            <a:pPr>
              <a:spcBef>
                <a:spcPts val="600"/>
              </a:spcBef>
            </a:pPr>
            <a:r>
              <a:rPr lang="en-US" altLang="en-US" sz="3600" spc="300" dirty="0">
                <a:solidFill>
                  <a:srgbClr val="383C3C"/>
                </a:solidFill>
                <a:latin typeface="Montserrat" panose="00000800000000000000" pitchFamily="2" charset="0"/>
              </a:rPr>
              <a:t>Ask your direct supervisor</a:t>
            </a:r>
          </a:p>
        </p:txBody>
      </p:sp>
      <p:sp>
        <p:nvSpPr>
          <p:cNvPr id="16" name="TextBox 15">
            <a:extLst>
              <a:ext uri="{FF2B5EF4-FFF2-40B4-BE49-F238E27FC236}">
                <a16:creationId xmlns:a16="http://schemas.microsoft.com/office/drawing/2014/main" id="{CCDAE313-9C5E-9A48-8F76-5988EA2D1E2C}"/>
              </a:ext>
            </a:extLst>
          </p:cNvPr>
          <p:cNvSpPr txBox="1"/>
          <p:nvPr/>
        </p:nvSpPr>
        <p:spPr>
          <a:xfrm>
            <a:off x="4726266" y="7652039"/>
            <a:ext cx="8310112" cy="646331"/>
          </a:xfrm>
          <a:prstGeom prst="rect">
            <a:avLst/>
          </a:prstGeom>
          <a:noFill/>
        </p:spPr>
        <p:txBody>
          <a:bodyPr wrap="square" rtlCol="0">
            <a:spAutoFit/>
          </a:bodyPr>
          <a:lstStyle/>
          <a:p>
            <a:pPr>
              <a:spcBef>
                <a:spcPts val="600"/>
              </a:spcBef>
            </a:pPr>
            <a:r>
              <a:rPr lang="en-US" altLang="en-US" sz="3600" spc="300" dirty="0">
                <a:solidFill>
                  <a:srgbClr val="383C3C"/>
                </a:solidFill>
                <a:latin typeface="Montserrat" panose="00000800000000000000" pitchFamily="2" charset="0"/>
              </a:rPr>
              <a:t>Contact your local HR Office</a:t>
            </a:r>
          </a:p>
        </p:txBody>
      </p:sp>
      <p:sp>
        <p:nvSpPr>
          <p:cNvPr id="11" name="TextBox 10">
            <a:extLst>
              <a:ext uri="{FF2B5EF4-FFF2-40B4-BE49-F238E27FC236}">
                <a16:creationId xmlns:a16="http://schemas.microsoft.com/office/drawing/2014/main" id="{CCDAE313-9C5E-9A48-8F76-5988EA2D1E2C}"/>
              </a:ext>
            </a:extLst>
          </p:cNvPr>
          <p:cNvSpPr txBox="1"/>
          <p:nvPr/>
        </p:nvSpPr>
        <p:spPr>
          <a:xfrm>
            <a:off x="4750980" y="4728139"/>
            <a:ext cx="17788980" cy="830997"/>
          </a:xfrm>
          <a:prstGeom prst="rect">
            <a:avLst/>
          </a:prstGeom>
          <a:noFill/>
        </p:spPr>
        <p:txBody>
          <a:bodyPr wrap="square" rtlCol="0">
            <a:spAutoFit/>
          </a:bodyPr>
          <a:lstStyle/>
          <a:p>
            <a:pPr>
              <a:lnSpc>
                <a:spcPct val="150000"/>
              </a:lnSpc>
              <a:spcBef>
                <a:spcPts val="600"/>
              </a:spcBef>
            </a:pPr>
            <a:r>
              <a:rPr lang="en-US" altLang="en-US" sz="3200" spc="300" dirty="0">
                <a:solidFill>
                  <a:srgbClr val="383C3C"/>
                </a:solidFill>
                <a:latin typeface="Montserrat Light" panose="00000400000000000000" pitchFamily="2" charset="0"/>
              </a:rPr>
              <a:t>Our intranet site will keep you informed and provides tools/resources</a:t>
            </a:r>
          </a:p>
        </p:txBody>
      </p:sp>
      <p:sp>
        <p:nvSpPr>
          <p:cNvPr id="13" name="TextBox 12">
            <a:extLst>
              <a:ext uri="{FF2B5EF4-FFF2-40B4-BE49-F238E27FC236}">
                <a16:creationId xmlns:a16="http://schemas.microsoft.com/office/drawing/2014/main" id="{CCDAE313-9C5E-9A48-8F76-5988EA2D1E2C}"/>
              </a:ext>
            </a:extLst>
          </p:cNvPr>
          <p:cNvSpPr txBox="1"/>
          <p:nvPr/>
        </p:nvSpPr>
        <p:spPr>
          <a:xfrm>
            <a:off x="4726266" y="6587811"/>
            <a:ext cx="17788980" cy="747705"/>
          </a:xfrm>
          <a:prstGeom prst="rect">
            <a:avLst/>
          </a:prstGeom>
          <a:noFill/>
        </p:spPr>
        <p:txBody>
          <a:bodyPr wrap="square" rtlCol="0">
            <a:spAutoFit/>
          </a:bodyPr>
          <a:lstStyle/>
          <a:p>
            <a:pPr>
              <a:lnSpc>
                <a:spcPct val="150000"/>
              </a:lnSpc>
              <a:spcBef>
                <a:spcPts val="600"/>
              </a:spcBef>
            </a:pPr>
            <a:r>
              <a:rPr lang="en-US" altLang="en-US" sz="3200" spc="300" dirty="0">
                <a:solidFill>
                  <a:srgbClr val="383C3C"/>
                </a:solidFill>
                <a:latin typeface="Montserrat Light" panose="00000400000000000000" pitchFamily="2" charset="0"/>
              </a:rPr>
              <a:t>Your first contact for any questions</a:t>
            </a:r>
          </a:p>
        </p:txBody>
      </p:sp>
      <p:sp>
        <p:nvSpPr>
          <p:cNvPr id="17" name="TextBox 16">
            <a:extLst>
              <a:ext uri="{FF2B5EF4-FFF2-40B4-BE49-F238E27FC236}">
                <a16:creationId xmlns:a16="http://schemas.microsoft.com/office/drawing/2014/main" id="{CCDAE313-9C5E-9A48-8F76-5988EA2D1E2C}"/>
              </a:ext>
            </a:extLst>
          </p:cNvPr>
          <p:cNvSpPr txBox="1"/>
          <p:nvPr/>
        </p:nvSpPr>
        <p:spPr>
          <a:xfrm>
            <a:off x="4749712" y="8390334"/>
            <a:ext cx="17788980" cy="747705"/>
          </a:xfrm>
          <a:prstGeom prst="rect">
            <a:avLst/>
          </a:prstGeom>
          <a:noFill/>
        </p:spPr>
        <p:txBody>
          <a:bodyPr wrap="square" rtlCol="0">
            <a:spAutoFit/>
          </a:bodyPr>
          <a:lstStyle/>
          <a:p>
            <a:pPr>
              <a:lnSpc>
                <a:spcPct val="150000"/>
              </a:lnSpc>
              <a:spcBef>
                <a:spcPts val="600"/>
              </a:spcBef>
            </a:pPr>
            <a:r>
              <a:rPr lang="en-US" altLang="en-US" sz="3200" spc="300" dirty="0">
                <a:solidFill>
                  <a:srgbClr val="383C3C"/>
                </a:solidFill>
                <a:latin typeface="Montserrat Light" panose="00000400000000000000" pitchFamily="2" charset="0"/>
              </a:rPr>
              <a:t>There to support you through your journey at CFMWS</a:t>
            </a:r>
          </a:p>
        </p:txBody>
      </p:sp>
    </p:spTree>
    <p:extLst>
      <p:ext uri="{BB962C8B-B14F-4D97-AF65-F5344CB8AC3E}">
        <p14:creationId xmlns:p14="http://schemas.microsoft.com/office/powerpoint/2010/main" val="716223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063" y="7606124"/>
            <a:ext cx="5022392" cy="5022392"/>
          </a:xfrm>
          <a:prstGeom prst="rect">
            <a:avLst/>
          </a:prstGeom>
        </p:spPr>
      </p:pic>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ABOUT US</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0" name="TextBox 19">
            <a:extLst>
              <a:ext uri="{FF2B5EF4-FFF2-40B4-BE49-F238E27FC236}">
                <a16:creationId xmlns:a16="http://schemas.microsoft.com/office/drawing/2014/main" id="{E33260E3-5AEC-D140-ACAF-BDB5F681058A}"/>
              </a:ext>
            </a:extLst>
          </p:cNvPr>
          <p:cNvSpPr txBox="1"/>
          <p:nvPr/>
        </p:nvSpPr>
        <p:spPr>
          <a:xfrm>
            <a:off x="4762671" y="6699028"/>
            <a:ext cx="16242261" cy="1077218"/>
          </a:xfrm>
          <a:prstGeom prst="rect">
            <a:avLst/>
          </a:prstGeom>
          <a:noFill/>
        </p:spPr>
        <p:txBody>
          <a:bodyPr wrap="square" rtlCol="0">
            <a:spAutoFit/>
          </a:bodyPr>
          <a:lstStyle/>
          <a:p>
            <a:r>
              <a:rPr lang="en-US" sz="3200" spc="300" dirty="0">
                <a:solidFill>
                  <a:srgbClr val="383C3C"/>
                </a:solidFill>
                <a:latin typeface="Montserrat Light" charset="0"/>
                <a:ea typeface="Montserrat Light" charset="0"/>
                <a:cs typeface="Montserrat Light" charset="0"/>
              </a:rPr>
              <a:t>"We make our members stronger." </a:t>
            </a:r>
          </a:p>
          <a:p>
            <a:r>
              <a:rPr lang="en-US" sz="3200" spc="300" dirty="0">
                <a:solidFill>
                  <a:srgbClr val="383C3C"/>
                </a:solidFill>
                <a:latin typeface="Montserrat Light" charset="0"/>
                <a:ea typeface="Montserrat Light" charset="0"/>
                <a:cs typeface="Montserrat Light" charset="0"/>
              </a:rPr>
              <a:t>Healthier People, Stronger Communities, Better Canada</a:t>
            </a:r>
          </a:p>
        </p:txBody>
      </p:sp>
      <p:sp>
        <p:nvSpPr>
          <p:cNvPr id="21" name="TextBox 20">
            <a:extLst>
              <a:ext uri="{FF2B5EF4-FFF2-40B4-BE49-F238E27FC236}">
                <a16:creationId xmlns:a16="http://schemas.microsoft.com/office/drawing/2014/main" id="{A4A5AAB8-E5F9-EF48-BA53-DD3B24193EEB}"/>
              </a:ext>
            </a:extLst>
          </p:cNvPr>
          <p:cNvSpPr txBox="1"/>
          <p:nvPr/>
        </p:nvSpPr>
        <p:spPr>
          <a:xfrm>
            <a:off x="4715780" y="5800076"/>
            <a:ext cx="3900427" cy="646331"/>
          </a:xfrm>
          <a:prstGeom prst="rect">
            <a:avLst/>
          </a:prstGeom>
          <a:noFill/>
        </p:spPr>
        <p:txBody>
          <a:bodyPr wrap="none" rtlCol="0">
            <a:spAutoFit/>
          </a:bodyPr>
          <a:lstStyle/>
          <a:p>
            <a:r>
              <a:rPr lang="en-US" sz="3600" b="1" spc="600" dirty="0">
                <a:solidFill>
                  <a:srgbClr val="383C3C"/>
                </a:solidFill>
                <a:latin typeface="Montserrat" pitchFamily="2" charset="77"/>
                <a:ea typeface="Montserrat" charset="0"/>
                <a:cs typeface="Montserrat" charset="0"/>
              </a:rPr>
              <a:t>Our Mission</a:t>
            </a:r>
          </a:p>
        </p:txBody>
      </p:sp>
      <p:sp>
        <p:nvSpPr>
          <p:cNvPr id="22" name="Shape 2906">
            <a:extLst>
              <a:ext uri="{FF2B5EF4-FFF2-40B4-BE49-F238E27FC236}">
                <a16:creationId xmlns:a16="http://schemas.microsoft.com/office/drawing/2014/main" id="{38C9CB04-2009-AF49-825D-78E36026D99E}"/>
              </a:ext>
            </a:extLst>
          </p:cNvPr>
          <p:cNvSpPr/>
          <p:nvPr/>
        </p:nvSpPr>
        <p:spPr>
          <a:xfrm>
            <a:off x="3702197" y="594900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3" name="TextBox 22">
            <a:extLst>
              <a:ext uri="{FF2B5EF4-FFF2-40B4-BE49-F238E27FC236}">
                <a16:creationId xmlns:a16="http://schemas.microsoft.com/office/drawing/2014/main" id="{AADBFACC-D309-6A45-A83D-A2D2A70774E1}"/>
              </a:ext>
            </a:extLst>
          </p:cNvPr>
          <p:cNvSpPr txBox="1"/>
          <p:nvPr/>
        </p:nvSpPr>
        <p:spPr>
          <a:xfrm>
            <a:off x="4739225" y="4768283"/>
            <a:ext cx="16242261" cy="830997"/>
          </a:xfrm>
          <a:prstGeom prst="rect">
            <a:avLst/>
          </a:prstGeom>
          <a:noFill/>
        </p:spPr>
        <p:txBody>
          <a:bodyPr wrap="square" rtlCol="0">
            <a:spAutoFit/>
          </a:bodyPr>
          <a:lstStyle/>
          <a:p>
            <a:pPr algn="just">
              <a:lnSpc>
                <a:spcPct val="150000"/>
              </a:lnSpc>
            </a:pPr>
            <a:r>
              <a:rPr lang="en-US" sz="3200" spc="300" dirty="0">
                <a:solidFill>
                  <a:srgbClr val="383C3C"/>
                </a:solidFill>
                <a:latin typeface="Montserrat Light" charset="0"/>
                <a:ea typeface="Montserrat Light" charset="0"/>
                <a:cs typeface="Montserrat Light" charset="0"/>
              </a:rPr>
              <a:t>Improving lives at home and around the world</a:t>
            </a:r>
          </a:p>
        </p:txBody>
      </p:sp>
      <p:sp>
        <p:nvSpPr>
          <p:cNvPr id="24" name="TextBox 23">
            <a:extLst>
              <a:ext uri="{FF2B5EF4-FFF2-40B4-BE49-F238E27FC236}">
                <a16:creationId xmlns:a16="http://schemas.microsoft.com/office/drawing/2014/main" id="{0340B178-5D31-444D-A8FA-E71280710E27}"/>
              </a:ext>
            </a:extLst>
          </p:cNvPr>
          <p:cNvSpPr txBox="1"/>
          <p:nvPr/>
        </p:nvSpPr>
        <p:spPr>
          <a:xfrm>
            <a:off x="4770691" y="3991617"/>
            <a:ext cx="3892408" cy="646331"/>
          </a:xfrm>
          <a:prstGeom prst="rect">
            <a:avLst/>
          </a:prstGeom>
          <a:noFill/>
        </p:spPr>
        <p:txBody>
          <a:bodyPr wrap="square" rtlCol="0">
            <a:spAutoFit/>
          </a:bodyPr>
          <a:lstStyle/>
          <a:p>
            <a:r>
              <a:rPr lang="en-US" sz="3600" b="1" spc="600" dirty="0">
                <a:solidFill>
                  <a:srgbClr val="383C3C"/>
                </a:solidFill>
                <a:latin typeface="Montserrat" pitchFamily="2" charset="77"/>
                <a:ea typeface="Montserrat" charset="0"/>
                <a:cs typeface="Montserrat" charset="0"/>
              </a:rPr>
              <a:t>Our Vision</a:t>
            </a:r>
          </a:p>
        </p:txBody>
      </p:sp>
      <p:sp>
        <p:nvSpPr>
          <p:cNvPr id="25" name="Shape 2906">
            <a:extLst>
              <a:ext uri="{FF2B5EF4-FFF2-40B4-BE49-F238E27FC236}">
                <a16:creationId xmlns:a16="http://schemas.microsoft.com/office/drawing/2014/main" id="{FF6A0800-3343-F240-A80C-E9313710F77B}"/>
              </a:ext>
            </a:extLst>
          </p:cNvPr>
          <p:cNvSpPr/>
          <p:nvPr/>
        </p:nvSpPr>
        <p:spPr>
          <a:xfrm>
            <a:off x="3710216" y="409845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6" name="TextBox 25">
            <a:extLst>
              <a:ext uri="{FF2B5EF4-FFF2-40B4-BE49-F238E27FC236}">
                <a16:creationId xmlns:a16="http://schemas.microsoft.com/office/drawing/2014/main" id="{DED230CC-E12F-8849-8C60-5F0746920114}"/>
              </a:ext>
            </a:extLst>
          </p:cNvPr>
          <p:cNvSpPr txBox="1"/>
          <p:nvPr/>
        </p:nvSpPr>
        <p:spPr>
          <a:xfrm>
            <a:off x="4762671" y="9323859"/>
            <a:ext cx="16242261" cy="830997"/>
          </a:xfrm>
          <a:prstGeom prst="rect">
            <a:avLst/>
          </a:prstGeom>
          <a:noFill/>
        </p:spPr>
        <p:txBody>
          <a:bodyPr wrap="square" rtlCol="0">
            <a:spAutoFit/>
          </a:bodyPr>
          <a:lstStyle/>
          <a:p>
            <a:pPr algn="just">
              <a:lnSpc>
                <a:spcPct val="150000"/>
              </a:lnSpc>
            </a:pPr>
            <a:r>
              <a:rPr lang="en-US" sz="3200" spc="300" dirty="0">
                <a:solidFill>
                  <a:srgbClr val="383C3C"/>
                </a:solidFill>
                <a:latin typeface="Montserrat Light" charset="0"/>
                <a:ea typeface="Montserrat Light" charset="0"/>
                <a:cs typeface="Montserrat Light" charset="0"/>
              </a:rPr>
              <a:t>We Care, Integrity, One Team, Creative</a:t>
            </a:r>
          </a:p>
        </p:txBody>
      </p:sp>
      <p:sp>
        <p:nvSpPr>
          <p:cNvPr id="27" name="TextBox 26">
            <a:extLst>
              <a:ext uri="{FF2B5EF4-FFF2-40B4-BE49-F238E27FC236}">
                <a16:creationId xmlns:a16="http://schemas.microsoft.com/office/drawing/2014/main" id="{8931BC40-06F5-374C-8E4E-18F4CBB361F1}"/>
              </a:ext>
            </a:extLst>
          </p:cNvPr>
          <p:cNvSpPr txBox="1"/>
          <p:nvPr/>
        </p:nvSpPr>
        <p:spPr>
          <a:xfrm>
            <a:off x="4747246" y="8532198"/>
            <a:ext cx="3615092" cy="646331"/>
          </a:xfrm>
          <a:prstGeom prst="rect">
            <a:avLst/>
          </a:prstGeom>
          <a:noFill/>
        </p:spPr>
        <p:txBody>
          <a:bodyPr wrap="none" rtlCol="0">
            <a:spAutoFit/>
          </a:bodyPr>
          <a:lstStyle/>
          <a:p>
            <a:r>
              <a:rPr lang="en-US" sz="3600" b="1" spc="600" dirty="0">
                <a:solidFill>
                  <a:srgbClr val="383C3C"/>
                </a:solidFill>
                <a:latin typeface="Montserrat" pitchFamily="2" charset="77"/>
                <a:ea typeface="Montserrat" charset="0"/>
                <a:cs typeface="Montserrat" charset="0"/>
              </a:rPr>
              <a:t>Our Values</a:t>
            </a:r>
          </a:p>
        </p:txBody>
      </p:sp>
      <p:sp>
        <p:nvSpPr>
          <p:cNvPr id="28" name="Shape 2906">
            <a:extLst>
              <a:ext uri="{FF2B5EF4-FFF2-40B4-BE49-F238E27FC236}">
                <a16:creationId xmlns:a16="http://schemas.microsoft.com/office/drawing/2014/main" id="{88491936-F507-6C4B-971E-B025FAFA08B3}"/>
              </a:ext>
            </a:extLst>
          </p:cNvPr>
          <p:cNvSpPr/>
          <p:nvPr/>
        </p:nvSpPr>
        <p:spPr>
          <a:xfrm>
            <a:off x="3710215" y="8690508"/>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3314475" y="12697785"/>
            <a:ext cx="6255239"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4"/>
              </a:rPr>
              <a:t>CFMWS.CA</a:t>
            </a:r>
            <a:endParaRPr lang="en-US" sz="3200" spc="600" dirty="0">
              <a:solidFill>
                <a:srgbClr val="383C3C"/>
              </a:solidFill>
              <a:latin typeface="Montserrat" charset="0"/>
              <a:ea typeface="Montserrat" charset="0"/>
              <a:cs typeface="Montserrat" charset="0"/>
            </a:endParaRPr>
          </a:p>
        </p:txBody>
      </p:sp>
      <p:sp>
        <p:nvSpPr>
          <p:cNvPr id="16" name="TextBox 15">
            <a:extLst>
              <a:ext uri="{FF2B5EF4-FFF2-40B4-BE49-F238E27FC236}">
                <a16:creationId xmlns:a16="http://schemas.microsoft.com/office/drawing/2014/main" id="{8931BC40-06F5-374C-8E4E-18F4CBB361F1}"/>
              </a:ext>
            </a:extLst>
          </p:cNvPr>
          <p:cNvSpPr txBox="1"/>
          <p:nvPr/>
        </p:nvSpPr>
        <p:spPr>
          <a:xfrm>
            <a:off x="17379323" y="12593990"/>
            <a:ext cx="4709944"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5"/>
              </a:rPr>
              <a:t>CORE</a:t>
            </a:r>
            <a:endParaRPr lang="en-US" sz="32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59053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ABOUT US</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1" name="TextBox 20">
            <a:extLst>
              <a:ext uri="{FF2B5EF4-FFF2-40B4-BE49-F238E27FC236}">
                <a16:creationId xmlns:a16="http://schemas.microsoft.com/office/drawing/2014/main" id="{46472E49-82BB-3B48-BB85-9860BE76A21B}"/>
              </a:ext>
            </a:extLst>
          </p:cNvPr>
          <p:cNvSpPr txBox="1"/>
          <p:nvPr/>
        </p:nvSpPr>
        <p:spPr>
          <a:xfrm>
            <a:off x="13881464" y="4872933"/>
            <a:ext cx="9307286" cy="1754326"/>
          </a:xfrm>
          <a:prstGeom prst="rect">
            <a:avLst/>
          </a:prstGeom>
          <a:noFill/>
        </p:spPr>
        <p:txBody>
          <a:bodyPr wrap="square" rtlCol="0">
            <a:spAutoFit/>
          </a:bodyPr>
          <a:lstStyle/>
          <a:p>
            <a:r>
              <a:rPr lang="en-CA" sz="3600" b="1" dirty="0">
                <a:solidFill>
                  <a:srgbClr val="383C3C"/>
                </a:solidFill>
                <a:latin typeface="Montserrat Light" panose="00000400000000000000" pitchFamily="2" charset="0"/>
              </a:rPr>
              <a:t>4000+ </a:t>
            </a:r>
            <a:r>
              <a:rPr lang="en-CA" sz="3600" dirty="0">
                <a:solidFill>
                  <a:srgbClr val="383C3C"/>
                </a:solidFill>
                <a:latin typeface="Montserrat Light" panose="00000400000000000000" pitchFamily="2" charset="0"/>
              </a:rPr>
              <a:t>employees across Canada, the United States and overseas</a:t>
            </a:r>
          </a:p>
          <a:p>
            <a:endParaRPr lang="en-CA" sz="3600" dirty="0">
              <a:solidFill>
                <a:srgbClr val="383C3C"/>
              </a:solidFill>
              <a:latin typeface="Montserrat"/>
            </a:endParaRPr>
          </a:p>
        </p:txBody>
      </p:sp>
      <p:pic>
        <p:nvPicPr>
          <p:cNvPr id="5" name="Content Placeholder 4"/>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0" y="3747558"/>
            <a:ext cx="12188825" cy="8125883"/>
          </a:xfrm>
        </p:spPr>
      </p:pic>
      <p:sp>
        <p:nvSpPr>
          <p:cNvPr id="7" name="Shape 2906">
            <a:extLst>
              <a:ext uri="{FF2B5EF4-FFF2-40B4-BE49-F238E27FC236}">
                <a16:creationId xmlns:a16="http://schemas.microsoft.com/office/drawing/2014/main" id="{FF6A0800-3343-F240-A80C-E9313710F77B}"/>
              </a:ext>
            </a:extLst>
          </p:cNvPr>
          <p:cNvSpPr/>
          <p:nvPr/>
        </p:nvSpPr>
        <p:spPr>
          <a:xfrm>
            <a:off x="12846581" y="502121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8" name="Shape 2906">
            <a:extLst>
              <a:ext uri="{FF2B5EF4-FFF2-40B4-BE49-F238E27FC236}">
                <a16:creationId xmlns:a16="http://schemas.microsoft.com/office/drawing/2014/main" id="{FF6A0800-3343-F240-A80C-E9313710F77B}"/>
              </a:ext>
            </a:extLst>
          </p:cNvPr>
          <p:cNvSpPr/>
          <p:nvPr/>
        </p:nvSpPr>
        <p:spPr>
          <a:xfrm>
            <a:off x="12893753" y="772567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Shape 2906">
            <a:extLst>
              <a:ext uri="{FF2B5EF4-FFF2-40B4-BE49-F238E27FC236}">
                <a16:creationId xmlns:a16="http://schemas.microsoft.com/office/drawing/2014/main" id="{FF6A0800-3343-F240-A80C-E9313710F77B}"/>
              </a:ext>
            </a:extLst>
          </p:cNvPr>
          <p:cNvSpPr/>
          <p:nvPr/>
        </p:nvSpPr>
        <p:spPr>
          <a:xfrm>
            <a:off x="12893753" y="957968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0" name="TextBox 9">
            <a:extLst>
              <a:ext uri="{FF2B5EF4-FFF2-40B4-BE49-F238E27FC236}">
                <a16:creationId xmlns:a16="http://schemas.microsoft.com/office/drawing/2014/main" id="{46472E49-82BB-3B48-BB85-9860BE76A21B}"/>
              </a:ext>
            </a:extLst>
          </p:cNvPr>
          <p:cNvSpPr txBox="1"/>
          <p:nvPr/>
        </p:nvSpPr>
        <p:spPr>
          <a:xfrm>
            <a:off x="13881464" y="7642337"/>
            <a:ext cx="9307286" cy="1754326"/>
          </a:xfrm>
          <a:prstGeom prst="rect">
            <a:avLst/>
          </a:prstGeom>
          <a:noFill/>
        </p:spPr>
        <p:txBody>
          <a:bodyPr wrap="square" rtlCol="0">
            <a:spAutoFit/>
          </a:bodyPr>
          <a:lstStyle/>
          <a:p>
            <a:r>
              <a:rPr lang="en-CA" sz="3600" b="1" dirty="0">
                <a:solidFill>
                  <a:srgbClr val="383C3C"/>
                </a:solidFill>
                <a:latin typeface="Montserrat Light" panose="00000400000000000000" pitchFamily="2" charset="0"/>
              </a:rPr>
              <a:t>Four operating divisions: </a:t>
            </a:r>
            <a:r>
              <a:rPr lang="en-CA" sz="3600" dirty="0">
                <a:solidFill>
                  <a:srgbClr val="383C3C"/>
                </a:solidFill>
                <a:latin typeface="Montserrat Light" panose="00000400000000000000" pitchFamily="2" charset="0"/>
              </a:rPr>
              <a:t>CANEX, SISIP Financial, PSP, MFS </a:t>
            </a:r>
          </a:p>
          <a:p>
            <a:pPr marL="571357" indent="-571357">
              <a:buFont typeface="Arial" panose="020B0604020202020204" pitchFamily="34" charset="0"/>
              <a:buChar char="•"/>
            </a:pPr>
            <a:endParaRPr lang="en-CA" sz="3600" dirty="0">
              <a:solidFill>
                <a:srgbClr val="383C3C"/>
              </a:solidFill>
              <a:latin typeface="Montserrat Light" panose="00000400000000000000" pitchFamily="2" charset="0"/>
            </a:endParaRPr>
          </a:p>
        </p:txBody>
      </p:sp>
      <p:sp>
        <p:nvSpPr>
          <p:cNvPr id="11" name="TextBox 10">
            <a:extLst>
              <a:ext uri="{FF2B5EF4-FFF2-40B4-BE49-F238E27FC236}">
                <a16:creationId xmlns:a16="http://schemas.microsoft.com/office/drawing/2014/main" id="{46472E49-82BB-3B48-BB85-9860BE76A21B}"/>
              </a:ext>
            </a:extLst>
          </p:cNvPr>
          <p:cNvSpPr txBox="1"/>
          <p:nvPr/>
        </p:nvSpPr>
        <p:spPr>
          <a:xfrm>
            <a:off x="13881464" y="9459363"/>
            <a:ext cx="9307286" cy="2862322"/>
          </a:xfrm>
          <a:prstGeom prst="rect">
            <a:avLst/>
          </a:prstGeom>
          <a:noFill/>
        </p:spPr>
        <p:txBody>
          <a:bodyPr wrap="square" rtlCol="0">
            <a:spAutoFit/>
          </a:bodyPr>
          <a:lstStyle/>
          <a:p>
            <a:r>
              <a:rPr lang="en-CA" sz="3600" b="1" dirty="0">
                <a:solidFill>
                  <a:srgbClr val="383C3C"/>
                </a:solidFill>
                <a:latin typeface="Montserrat Light" panose="00000400000000000000" pitchFamily="2" charset="0"/>
              </a:rPr>
              <a:t>Support divisions: </a:t>
            </a:r>
            <a:r>
              <a:rPr lang="en-CA" sz="3600" dirty="0">
                <a:solidFill>
                  <a:srgbClr val="383C3C"/>
                </a:solidFill>
                <a:latin typeface="Montserrat Light" panose="00000400000000000000" pitchFamily="2" charset="0"/>
              </a:rPr>
              <a:t>Finance, Human Resources, Information Services, Corporate Services, Marketing and Communications.</a:t>
            </a:r>
          </a:p>
          <a:p>
            <a:pPr marL="571357" indent="-571357">
              <a:buFont typeface="Arial" panose="020B0604020202020204" pitchFamily="34" charset="0"/>
              <a:buChar char="•"/>
            </a:pPr>
            <a:endParaRPr lang="en-CA" sz="3600" dirty="0">
              <a:solidFill>
                <a:srgbClr val="383C3C"/>
              </a:solidFill>
              <a:latin typeface="Montserrat"/>
            </a:endParaRPr>
          </a:p>
        </p:txBody>
      </p:sp>
      <p:sp>
        <p:nvSpPr>
          <p:cNvPr id="13" name="TextBox 12">
            <a:extLst>
              <a:ext uri="{FF2B5EF4-FFF2-40B4-BE49-F238E27FC236}">
                <a16:creationId xmlns:a16="http://schemas.microsoft.com/office/drawing/2014/main" id="{8931BC40-06F5-374C-8E4E-18F4CBB361F1}"/>
              </a:ext>
            </a:extLst>
          </p:cNvPr>
          <p:cNvSpPr txBox="1"/>
          <p:nvPr/>
        </p:nvSpPr>
        <p:spPr>
          <a:xfrm>
            <a:off x="13876392" y="6002021"/>
            <a:ext cx="5533887" cy="523220"/>
          </a:xfrm>
          <a:prstGeom prst="rect">
            <a:avLst/>
          </a:prstGeom>
          <a:noFill/>
        </p:spPr>
        <p:txBody>
          <a:bodyPr wrap="none" rtlCol="0">
            <a:spAutoFit/>
          </a:bodyPr>
          <a:lstStyle/>
          <a:p>
            <a:r>
              <a:rPr lang="en-US" sz="2800" spc="600" dirty="0">
                <a:solidFill>
                  <a:srgbClr val="FF0000"/>
                </a:solidFill>
                <a:latin typeface="Montserrat Light" panose="00000400000000000000" pitchFamily="2" charset="0"/>
                <a:ea typeface="Montserrat" charset="0"/>
                <a:cs typeface="Montserrat" charset="0"/>
              </a:rPr>
              <a:t>More Info: </a:t>
            </a:r>
            <a:r>
              <a:rPr lang="en-US" sz="2800" spc="600" dirty="0">
                <a:solidFill>
                  <a:srgbClr val="383C3C"/>
                </a:solidFill>
                <a:latin typeface="Montserrat Light" panose="00000400000000000000" pitchFamily="2" charset="0"/>
                <a:ea typeface="Montserrat" charset="0"/>
                <a:cs typeface="Montserrat" charset="0"/>
                <a:hlinkClick r:id="rId4"/>
              </a:rPr>
              <a:t>CFMWS.CA</a:t>
            </a:r>
            <a:endParaRPr lang="en-US" sz="2800" spc="600" dirty="0">
              <a:solidFill>
                <a:srgbClr val="383C3C"/>
              </a:solidFill>
              <a:latin typeface="Montserrat Light" panose="00000400000000000000" pitchFamily="2" charset="0"/>
              <a:ea typeface="Montserrat" charset="0"/>
              <a:cs typeface="Montserrat" charset="0"/>
            </a:endParaRPr>
          </a:p>
        </p:txBody>
      </p:sp>
      <p:sp>
        <p:nvSpPr>
          <p:cNvPr id="14" name="TextBox 13">
            <a:extLst>
              <a:ext uri="{FF2B5EF4-FFF2-40B4-BE49-F238E27FC236}">
                <a16:creationId xmlns:a16="http://schemas.microsoft.com/office/drawing/2014/main" id="{8931BC40-06F5-374C-8E4E-18F4CBB361F1}"/>
              </a:ext>
            </a:extLst>
          </p:cNvPr>
          <p:cNvSpPr txBox="1"/>
          <p:nvPr/>
        </p:nvSpPr>
        <p:spPr>
          <a:xfrm>
            <a:off x="13125836" y="11966234"/>
            <a:ext cx="5533887" cy="523220"/>
          </a:xfrm>
          <a:prstGeom prst="rect">
            <a:avLst/>
          </a:prstGeom>
          <a:noFill/>
        </p:spPr>
        <p:txBody>
          <a:bodyPr wrap="none" rtlCol="0">
            <a:spAutoFit/>
          </a:bodyPr>
          <a:lstStyle/>
          <a:p>
            <a:r>
              <a:rPr lang="en-US" sz="2800" spc="600" dirty="0">
                <a:solidFill>
                  <a:srgbClr val="FF0000"/>
                </a:solidFill>
                <a:latin typeface="Montserrat Light" panose="00000400000000000000" pitchFamily="2" charset="0"/>
                <a:ea typeface="Montserrat" charset="0"/>
                <a:cs typeface="Montserrat" charset="0"/>
              </a:rPr>
              <a:t>More Info: </a:t>
            </a:r>
            <a:r>
              <a:rPr lang="en-US" sz="2800" spc="600" dirty="0">
                <a:solidFill>
                  <a:srgbClr val="383C3C"/>
                </a:solidFill>
                <a:latin typeface="Montserrat Light" panose="00000400000000000000" pitchFamily="2" charset="0"/>
                <a:ea typeface="Montserrat" charset="0"/>
                <a:cs typeface="Montserrat" charset="0"/>
                <a:hlinkClick r:id="rId5"/>
              </a:rPr>
              <a:t>CFMWS.CA</a:t>
            </a:r>
            <a:endParaRPr lang="en-US" sz="2800" spc="600" dirty="0">
              <a:solidFill>
                <a:srgbClr val="383C3C"/>
              </a:solidFill>
              <a:latin typeface="Montserrat Light" panose="00000400000000000000" pitchFamily="2" charset="0"/>
              <a:ea typeface="Montserrat" charset="0"/>
              <a:cs typeface="Montserrat" charset="0"/>
            </a:endParaRPr>
          </a:p>
        </p:txBody>
      </p:sp>
    </p:spTree>
    <p:extLst>
      <p:ext uri="{BB962C8B-B14F-4D97-AF65-F5344CB8AC3E}">
        <p14:creationId xmlns:p14="http://schemas.microsoft.com/office/powerpoint/2010/main" val="351297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38D8505C-9AF9-5C40-8555-D8B8C999139D}"/>
              </a:ext>
            </a:extLst>
          </p:cNvPr>
          <p:cNvSpPr txBox="1">
            <a:spLocks/>
          </p:cNvSpPr>
          <p:nvPr/>
        </p:nvSpPr>
        <p:spPr>
          <a:xfrm>
            <a:off x="4726709" y="4134503"/>
            <a:ext cx="7822486" cy="699849"/>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Client Focus</a:t>
            </a:r>
          </a:p>
          <a:p>
            <a:pPr marL="571500" indent="-571500"/>
            <a:endParaRPr lang="en-US" sz="3600" spc="300" dirty="0">
              <a:ln>
                <a:solidFill>
                  <a:srgbClr val="383C3C"/>
                </a:solidFill>
              </a:ln>
              <a:solidFill>
                <a:srgbClr val="383C3C"/>
              </a:solidFill>
              <a:latin typeface="Montserrat Light" pitchFamily="2" charset="77"/>
              <a:ea typeface="Montserrat" charset="0"/>
              <a:cs typeface="Montserrat" charset="0"/>
            </a:endParaRPr>
          </a:p>
        </p:txBody>
      </p:sp>
      <p:sp>
        <p:nvSpPr>
          <p:cNvPr id="7" name="TextBox 6">
            <a:extLst>
              <a:ext uri="{FF2B5EF4-FFF2-40B4-BE49-F238E27FC236}">
                <a16:creationId xmlns:a16="http://schemas.microsoft.com/office/drawing/2014/main" id="{94ABC907-F7E4-0044-8A91-8733B41D7F42}"/>
              </a:ext>
            </a:extLst>
          </p:cNvPr>
          <p:cNvSpPr txBox="1"/>
          <p:nvPr/>
        </p:nvSpPr>
        <p:spPr>
          <a:xfrm>
            <a:off x="6173919" y="1382254"/>
            <a:ext cx="11286805" cy="2123658"/>
          </a:xfrm>
          <a:prstGeom prst="rect">
            <a:avLst/>
          </a:prstGeom>
          <a:noFill/>
        </p:spPr>
        <p:txBody>
          <a:bodyPr wrap="square" rtlCol="0">
            <a:spAutoFit/>
          </a:bodyPr>
          <a:lstStyle/>
          <a:p>
            <a:pPr algn="ctr"/>
            <a:r>
              <a:rPr lang="en-US" sz="6600" b="1" spc="600" dirty="0">
                <a:solidFill>
                  <a:srgbClr val="383C3C"/>
                </a:solidFill>
                <a:latin typeface="Montserrat" pitchFamily="2" charset="77"/>
                <a:ea typeface="Montserrat" charset="0"/>
                <a:cs typeface="Montserrat" charset="0"/>
              </a:rPr>
              <a:t>OUR SHARED COMPETENCIES</a:t>
            </a:r>
            <a:endParaRPr lang="en-US" sz="6600" b="1" spc="600" dirty="0">
              <a:solidFill>
                <a:srgbClr val="383C3C"/>
              </a:solidFill>
              <a:latin typeface="Montserrat" pitchFamily="2" charset="77"/>
            </a:endParaRPr>
          </a:p>
        </p:txBody>
      </p:sp>
      <p:sp>
        <p:nvSpPr>
          <p:cNvPr id="8" name="TextBox 7">
            <a:extLst>
              <a:ext uri="{FF2B5EF4-FFF2-40B4-BE49-F238E27FC236}">
                <a16:creationId xmlns:a16="http://schemas.microsoft.com/office/drawing/2014/main" id="{4DCFE837-E54A-1B41-A6F8-8FA7ACE65717}"/>
              </a:ext>
            </a:extLst>
          </p:cNvPr>
          <p:cNvSpPr txBox="1"/>
          <p:nvPr/>
        </p:nvSpPr>
        <p:spPr>
          <a:xfrm>
            <a:off x="6173919" y="868721"/>
            <a:ext cx="1178761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pic>
        <p:nvPicPr>
          <p:cNvPr id="2" name="Content Placeholder 1"/>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1338560" y="3612218"/>
            <a:ext cx="11422216" cy="8297200"/>
          </a:xfrm>
        </p:spPr>
      </p:pic>
      <p:sp>
        <p:nvSpPr>
          <p:cNvPr id="10" name="Shape 2906">
            <a:extLst>
              <a:ext uri="{FF2B5EF4-FFF2-40B4-BE49-F238E27FC236}">
                <a16:creationId xmlns:a16="http://schemas.microsoft.com/office/drawing/2014/main" id="{FF6A0800-3343-F240-A80C-E9313710F77B}"/>
              </a:ext>
            </a:extLst>
          </p:cNvPr>
          <p:cNvSpPr/>
          <p:nvPr/>
        </p:nvSpPr>
        <p:spPr>
          <a:xfrm>
            <a:off x="3740207" y="4110475"/>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Shape 2906">
            <a:extLst>
              <a:ext uri="{FF2B5EF4-FFF2-40B4-BE49-F238E27FC236}">
                <a16:creationId xmlns:a16="http://schemas.microsoft.com/office/drawing/2014/main" id="{FF6A0800-3343-F240-A80C-E9313710F77B}"/>
              </a:ext>
            </a:extLst>
          </p:cNvPr>
          <p:cNvSpPr/>
          <p:nvPr/>
        </p:nvSpPr>
        <p:spPr>
          <a:xfrm>
            <a:off x="3740207" y="548294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4" name="Shape 2906">
            <a:extLst>
              <a:ext uri="{FF2B5EF4-FFF2-40B4-BE49-F238E27FC236}">
                <a16:creationId xmlns:a16="http://schemas.microsoft.com/office/drawing/2014/main" id="{FF6A0800-3343-F240-A80C-E9313710F77B}"/>
              </a:ext>
            </a:extLst>
          </p:cNvPr>
          <p:cNvSpPr/>
          <p:nvPr/>
        </p:nvSpPr>
        <p:spPr>
          <a:xfrm>
            <a:off x="3740207" y="6855421"/>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Shape 2906">
            <a:extLst>
              <a:ext uri="{FF2B5EF4-FFF2-40B4-BE49-F238E27FC236}">
                <a16:creationId xmlns:a16="http://schemas.microsoft.com/office/drawing/2014/main" id="{FF6A0800-3343-F240-A80C-E9313710F77B}"/>
              </a:ext>
            </a:extLst>
          </p:cNvPr>
          <p:cNvSpPr/>
          <p:nvPr/>
        </p:nvSpPr>
        <p:spPr>
          <a:xfrm>
            <a:off x="3740207" y="8227894"/>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7" name="Shape 2906">
            <a:extLst>
              <a:ext uri="{FF2B5EF4-FFF2-40B4-BE49-F238E27FC236}">
                <a16:creationId xmlns:a16="http://schemas.microsoft.com/office/drawing/2014/main" id="{FF6A0800-3343-F240-A80C-E9313710F77B}"/>
              </a:ext>
            </a:extLst>
          </p:cNvPr>
          <p:cNvSpPr/>
          <p:nvPr/>
        </p:nvSpPr>
        <p:spPr>
          <a:xfrm>
            <a:off x="3740207" y="9600367"/>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8" name="Shape 2906">
            <a:extLst>
              <a:ext uri="{FF2B5EF4-FFF2-40B4-BE49-F238E27FC236}">
                <a16:creationId xmlns:a16="http://schemas.microsoft.com/office/drawing/2014/main" id="{FF6A0800-3343-F240-A80C-E9313710F77B}"/>
              </a:ext>
            </a:extLst>
          </p:cNvPr>
          <p:cNvSpPr/>
          <p:nvPr/>
        </p:nvSpPr>
        <p:spPr>
          <a:xfrm>
            <a:off x="3740207" y="1097284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marL="457200" indent="-457200" defTabSz="456950">
              <a:buFont typeface="Arial" panose="020B0604020202020204" pitchFamily="34" charset="0"/>
              <a:buChar char="•"/>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9" name="Content Placeholder 4">
            <a:extLst>
              <a:ext uri="{FF2B5EF4-FFF2-40B4-BE49-F238E27FC236}">
                <a16:creationId xmlns:a16="http://schemas.microsoft.com/office/drawing/2014/main" id="{38D8505C-9AF9-5C40-8555-D8B8C999139D}"/>
              </a:ext>
            </a:extLst>
          </p:cNvPr>
          <p:cNvSpPr txBox="1">
            <a:spLocks/>
          </p:cNvSpPr>
          <p:nvPr/>
        </p:nvSpPr>
        <p:spPr>
          <a:xfrm>
            <a:off x="4726709" y="5568730"/>
            <a:ext cx="7822486" cy="619357"/>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Communication</a:t>
            </a:r>
          </a:p>
        </p:txBody>
      </p:sp>
      <p:sp>
        <p:nvSpPr>
          <p:cNvPr id="20" name="Content Placeholder 4">
            <a:extLst>
              <a:ext uri="{FF2B5EF4-FFF2-40B4-BE49-F238E27FC236}">
                <a16:creationId xmlns:a16="http://schemas.microsoft.com/office/drawing/2014/main" id="{38D8505C-9AF9-5C40-8555-D8B8C999139D}"/>
              </a:ext>
            </a:extLst>
          </p:cNvPr>
          <p:cNvSpPr txBox="1">
            <a:spLocks/>
          </p:cNvSpPr>
          <p:nvPr/>
        </p:nvSpPr>
        <p:spPr>
          <a:xfrm>
            <a:off x="4750155" y="6805235"/>
            <a:ext cx="7822486" cy="619357"/>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Innovation</a:t>
            </a:r>
          </a:p>
        </p:txBody>
      </p:sp>
      <p:sp>
        <p:nvSpPr>
          <p:cNvPr id="21" name="Content Placeholder 4">
            <a:extLst>
              <a:ext uri="{FF2B5EF4-FFF2-40B4-BE49-F238E27FC236}">
                <a16:creationId xmlns:a16="http://schemas.microsoft.com/office/drawing/2014/main" id="{38D8505C-9AF9-5C40-8555-D8B8C999139D}"/>
              </a:ext>
            </a:extLst>
          </p:cNvPr>
          <p:cNvSpPr txBox="1">
            <a:spLocks/>
          </p:cNvSpPr>
          <p:nvPr/>
        </p:nvSpPr>
        <p:spPr>
          <a:xfrm>
            <a:off x="4750155" y="8276200"/>
            <a:ext cx="7822486" cy="693403"/>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Leadership</a:t>
            </a:r>
          </a:p>
        </p:txBody>
      </p:sp>
      <p:sp>
        <p:nvSpPr>
          <p:cNvPr id="22" name="Content Placeholder 4">
            <a:extLst>
              <a:ext uri="{FF2B5EF4-FFF2-40B4-BE49-F238E27FC236}">
                <a16:creationId xmlns:a16="http://schemas.microsoft.com/office/drawing/2014/main" id="{38D8505C-9AF9-5C40-8555-D8B8C999139D}"/>
              </a:ext>
            </a:extLst>
          </p:cNvPr>
          <p:cNvSpPr txBox="1">
            <a:spLocks/>
          </p:cNvSpPr>
          <p:nvPr/>
        </p:nvSpPr>
        <p:spPr>
          <a:xfrm>
            <a:off x="4750155" y="9586751"/>
            <a:ext cx="8450796" cy="558510"/>
          </a:xfrm>
          <a:prstGeom prst="rect">
            <a:avLst/>
          </a:prstGeom>
        </p:spPr>
        <p:txBody>
          <a:bodyPr>
            <a:normAutofit lnSpcReduction="1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Organizational Knowledge</a:t>
            </a:r>
          </a:p>
          <a:p>
            <a:pPr marL="571500" indent="-571500"/>
            <a:endParaRPr lang="en-US" sz="3600" spc="300" dirty="0">
              <a:ln>
                <a:solidFill>
                  <a:srgbClr val="383C3C"/>
                </a:solidFill>
              </a:ln>
              <a:solidFill>
                <a:srgbClr val="383C3C"/>
              </a:solidFill>
              <a:latin typeface="Montserrat Light" pitchFamily="2" charset="77"/>
              <a:ea typeface="Montserrat" charset="0"/>
              <a:cs typeface="Montserrat" charset="0"/>
            </a:endParaRPr>
          </a:p>
        </p:txBody>
      </p:sp>
      <p:sp>
        <p:nvSpPr>
          <p:cNvPr id="23" name="Content Placeholder 4">
            <a:extLst>
              <a:ext uri="{FF2B5EF4-FFF2-40B4-BE49-F238E27FC236}">
                <a16:creationId xmlns:a16="http://schemas.microsoft.com/office/drawing/2014/main" id="{38D8505C-9AF9-5C40-8555-D8B8C999139D}"/>
              </a:ext>
            </a:extLst>
          </p:cNvPr>
          <p:cNvSpPr txBox="1">
            <a:spLocks/>
          </p:cNvSpPr>
          <p:nvPr/>
        </p:nvSpPr>
        <p:spPr>
          <a:xfrm>
            <a:off x="4726709" y="10996868"/>
            <a:ext cx="7822486" cy="693402"/>
          </a:xfrm>
          <a:prstGeom prst="rect">
            <a:avLst/>
          </a:prstGeom>
        </p:spPr>
        <p:txBody>
          <a:bodyPr>
            <a:norm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b="0" i="0" kern="1200">
                <a:solidFill>
                  <a:schemeClr val="tx1"/>
                </a:solidFill>
                <a:latin typeface="Montserrat Regular" pitchFamily="2" charset="77"/>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b="0" i="0" kern="1200">
                <a:solidFill>
                  <a:schemeClr val="tx1"/>
                </a:solidFill>
                <a:latin typeface="Montserrat Regular" pitchFamily="2" charset="77"/>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b="0" i="0" kern="1200">
                <a:solidFill>
                  <a:schemeClr val="tx1"/>
                </a:solidFill>
                <a:latin typeface="Montserrat Regular" pitchFamily="2" charset="77"/>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b="0" i="0" kern="1200">
                <a:solidFill>
                  <a:schemeClr val="tx1"/>
                </a:solidFill>
                <a:latin typeface="Montserrat Regular" pitchFamily="2" charset="77"/>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en-CA" sz="3600" spc="300" dirty="0">
                <a:ln>
                  <a:solidFill>
                    <a:srgbClr val="383C3C"/>
                  </a:solidFill>
                </a:ln>
                <a:solidFill>
                  <a:srgbClr val="383C3C"/>
                </a:solidFill>
                <a:latin typeface="Montserrat" panose="00000800000000000000" pitchFamily="2" charset="0"/>
                <a:ea typeface="Montserrat" charset="0"/>
                <a:cs typeface="Montserrat" charset="0"/>
              </a:rPr>
              <a:t>Teamwork</a:t>
            </a:r>
          </a:p>
          <a:p>
            <a:pPr marL="571500" indent="-571500"/>
            <a:endParaRPr lang="en-US" sz="3600" spc="300" dirty="0">
              <a:ln>
                <a:solidFill>
                  <a:srgbClr val="383C3C"/>
                </a:solidFill>
              </a:ln>
              <a:solidFill>
                <a:srgbClr val="383C3C"/>
              </a:solidFill>
              <a:latin typeface="Montserrat Light" pitchFamily="2" charset="77"/>
              <a:ea typeface="Montserrat" charset="0"/>
              <a:cs typeface="Montserrat"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663" y="5279677"/>
            <a:ext cx="996696" cy="99669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982" y="6535562"/>
            <a:ext cx="994959" cy="9949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7754" y="7974644"/>
            <a:ext cx="994959" cy="99495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6017" y="3855488"/>
            <a:ext cx="996696" cy="99669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6017" y="10789641"/>
            <a:ext cx="996696" cy="99669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1982" y="9296582"/>
            <a:ext cx="996696" cy="996696"/>
          </a:xfrm>
          <a:prstGeom prst="rect">
            <a:avLst/>
          </a:prstGeom>
        </p:spPr>
      </p:pic>
      <p:sp>
        <p:nvSpPr>
          <p:cNvPr id="24" name="TextBox 23">
            <a:extLst>
              <a:ext uri="{FF2B5EF4-FFF2-40B4-BE49-F238E27FC236}">
                <a16:creationId xmlns:a16="http://schemas.microsoft.com/office/drawing/2014/main" id="{8931BC40-06F5-374C-8E4E-18F4CBB361F1}"/>
              </a:ext>
            </a:extLst>
          </p:cNvPr>
          <p:cNvSpPr txBox="1"/>
          <p:nvPr/>
        </p:nvSpPr>
        <p:spPr>
          <a:xfrm>
            <a:off x="11338560" y="12517774"/>
            <a:ext cx="11344772" cy="584775"/>
          </a:xfrm>
          <a:prstGeom prst="rect">
            <a:avLst/>
          </a:prstGeom>
          <a:noFill/>
        </p:spPr>
        <p:txBody>
          <a:bodyPr wrap="none" rtlCol="0">
            <a:spAutoFit/>
          </a:bodyPr>
          <a:lstStyle/>
          <a:p>
            <a:r>
              <a:rPr lang="en-US" sz="3200" spc="600" dirty="0">
                <a:solidFill>
                  <a:srgbClr val="FF0000"/>
                </a:solidFill>
                <a:latin typeface="Montserrat" charset="0"/>
                <a:ea typeface="Montserrat" charset="0"/>
                <a:cs typeface="Montserrat" charset="0"/>
              </a:rPr>
              <a:t>More</a:t>
            </a:r>
            <a:r>
              <a:rPr lang="en-US" sz="3200" spc="600" dirty="0">
                <a:solidFill>
                  <a:srgbClr val="FF0000"/>
                </a:solidFill>
                <a:latin typeface="Montserrat Light" panose="00000400000000000000" pitchFamily="2" charset="0"/>
                <a:ea typeface="Montserrat" charset="0"/>
                <a:cs typeface="Montserrat" charset="0"/>
              </a:rPr>
              <a:t> </a:t>
            </a:r>
            <a:r>
              <a:rPr lang="en-US" sz="3200" spc="600" dirty="0">
                <a:solidFill>
                  <a:srgbClr val="FF0000"/>
                </a:solidFill>
                <a:latin typeface="Montserrat" charset="0"/>
                <a:ea typeface="Montserrat" charset="0"/>
                <a:cs typeface="Montserrat" charset="0"/>
              </a:rPr>
              <a:t>Info: </a:t>
            </a:r>
            <a:r>
              <a:rPr lang="en-US" sz="3200" spc="600" dirty="0">
                <a:solidFill>
                  <a:srgbClr val="383C3C"/>
                </a:solidFill>
                <a:latin typeface="Montserrat" charset="0"/>
                <a:ea typeface="Montserrat" charset="0"/>
                <a:cs typeface="Montserrat" charset="0"/>
                <a:hlinkClick r:id="rId10"/>
              </a:rPr>
              <a:t>CORE- Shared Competencies</a:t>
            </a:r>
            <a:r>
              <a:rPr lang="en-US" sz="3200" spc="600" dirty="0">
                <a:solidFill>
                  <a:srgbClr val="383C3C"/>
                </a:solidFill>
                <a:latin typeface="Montserrat" charset="0"/>
                <a:ea typeface="Montserrat" charset="0"/>
                <a:cs typeface="Montserrat" charset="0"/>
              </a:rPr>
              <a:t> </a:t>
            </a:r>
          </a:p>
        </p:txBody>
      </p:sp>
    </p:spTree>
    <p:extLst>
      <p:ext uri="{BB962C8B-B14F-4D97-AF65-F5344CB8AC3E}">
        <p14:creationId xmlns:p14="http://schemas.microsoft.com/office/powerpoint/2010/main" val="419672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347543" y="1389888"/>
            <a:ext cx="23793449" cy="2123658"/>
          </a:xfrm>
          <a:prstGeom prst="rect">
            <a:avLst/>
          </a:prstGeom>
          <a:noFill/>
        </p:spPr>
        <p:txBody>
          <a:bodyPr wrap="square" rtlCol="0">
            <a:spAutoFit/>
          </a:bodyPr>
          <a:lstStyle/>
          <a:p>
            <a:pPr algn="ctr"/>
            <a:r>
              <a:rPr lang="en-US" sz="6600" b="1" spc="600" dirty="0">
                <a:solidFill>
                  <a:srgbClr val="383C3C"/>
                </a:solidFill>
                <a:latin typeface="Montserrat" pitchFamily="2" charset="77"/>
              </a:rPr>
              <a:t>EMPLOYMENT EQUITY, DIVERSITY &amp; INCLUSION AND ACCOMMODATION</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661225" y="6863428"/>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50634" y="5781517"/>
            <a:ext cx="18280991" cy="584775"/>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Healthy, safe and respectful workplace free from discrimination</a:t>
            </a:r>
          </a:p>
        </p:txBody>
      </p:sp>
      <p:sp>
        <p:nvSpPr>
          <p:cNvPr id="25" name="Shape 2906">
            <a:extLst>
              <a:ext uri="{FF2B5EF4-FFF2-40B4-BE49-F238E27FC236}">
                <a16:creationId xmlns:a16="http://schemas.microsoft.com/office/drawing/2014/main" id="{FF6A0800-3343-F240-A80C-E9313710F77B}"/>
              </a:ext>
            </a:extLst>
          </p:cNvPr>
          <p:cNvSpPr/>
          <p:nvPr/>
        </p:nvSpPr>
        <p:spPr>
          <a:xfrm>
            <a:off x="3661225" y="506423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676494" y="6788179"/>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Diversity and Inclusion: Champions</a:t>
            </a:r>
          </a:p>
        </p:txBody>
      </p:sp>
      <p:sp>
        <p:nvSpPr>
          <p:cNvPr id="14" name="Shape 2906">
            <a:extLst>
              <a:ext uri="{FF2B5EF4-FFF2-40B4-BE49-F238E27FC236}">
                <a16:creationId xmlns:a16="http://schemas.microsoft.com/office/drawing/2014/main" id="{88491936-F507-6C4B-971E-B025FAFA08B3}"/>
              </a:ext>
            </a:extLst>
          </p:cNvPr>
          <p:cNvSpPr/>
          <p:nvPr/>
        </p:nvSpPr>
        <p:spPr>
          <a:xfrm>
            <a:off x="3661225" y="10167895"/>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4734925" y="10069133"/>
            <a:ext cx="5224507"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Accommodation</a:t>
            </a:r>
          </a:p>
        </p:txBody>
      </p:sp>
      <p:sp>
        <p:nvSpPr>
          <p:cNvPr id="16" name="TextBox 15">
            <a:extLst>
              <a:ext uri="{FF2B5EF4-FFF2-40B4-BE49-F238E27FC236}">
                <a16:creationId xmlns:a16="http://schemas.microsoft.com/office/drawing/2014/main" id="{E33260E3-5AEC-D140-ACAF-BDB5F681058A}"/>
              </a:ext>
            </a:extLst>
          </p:cNvPr>
          <p:cNvSpPr txBox="1"/>
          <p:nvPr/>
        </p:nvSpPr>
        <p:spPr>
          <a:xfrm>
            <a:off x="4750634" y="7629013"/>
            <a:ext cx="16548195" cy="1077218"/>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Committed to creating an environment where everyone can grow and share their experiences</a:t>
            </a:r>
          </a:p>
        </p:txBody>
      </p:sp>
      <p:sp>
        <p:nvSpPr>
          <p:cNvPr id="12" name="TextBox 11">
            <a:extLst>
              <a:ext uri="{FF2B5EF4-FFF2-40B4-BE49-F238E27FC236}">
                <a16:creationId xmlns:a16="http://schemas.microsoft.com/office/drawing/2014/main" id="{8931BC40-06F5-374C-8E4E-18F4CBB361F1}"/>
              </a:ext>
            </a:extLst>
          </p:cNvPr>
          <p:cNvSpPr txBox="1"/>
          <p:nvPr/>
        </p:nvSpPr>
        <p:spPr>
          <a:xfrm>
            <a:off x="4734925" y="4940660"/>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Employment Equity</a:t>
            </a:r>
          </a:p>
        </p:txBody>
      </p:sp>
      <p:sp>
        <p:nvSpPr>
          <p:cNvPr id="13" name="TextBox 12">
            <a:extLst>
              <a:ext uri="{FF2B5EF4-FFF2-40B4-BE49-F238E27FC236}">
                <a16:creationId xmlns:a16="http://schemas.microsoft.com/office/drawing/2014/main" id="{E33260E3-5AEC-D140-ACAF-BDB5F681058A}"/>
              </a:ext>
            </a:extLst>
          </p:cNvPr>
          <p:cNvSpPr txBox="1"/>
          <p:nvPr/>
        </p:nvSpPr>
        <p:spPr>
          <a:xfrm>
            <a:off x="4774080" y="10961268"/>
            <a:ext cx="16242261" cy="584775"/>
          </a:xfrm>
          <a:prstGeom prst="rect">
            <a:avLst/>
          </a:prstGeom>
          <a:noFill/>
        </p:spPr>
        <p:txBody>
          <a:bodyPr wrap="square" rtlCol="0">
            <a:spAutoFit/>
          </a:bodyPr>
          <a:lstStyle/>
          <a:p>
            <a:r>
              <a:rPr lang="en-US" sz="3200" spc="600" dirty="0">
                <a:solidFill>
                  <a:srgbClr val="383C3C"/>
                </a:solidFill>
                <a:latin typeface="Montserrat Light" panose="00000400000000000000" pitchFamily="2" charset="0"/>
                <a:ea typeface="Montserrat" charset="0"/>
                <a:cs typeface="Montserrat" charset="0"/>
              </a:rPr>
              <a:t>Accessible workplace and employment accommodation</a:t>
            </a:r>
          </a:p>
        </p:txBody>
      </p:sp>
      <p:sp>
        <p:nvSpPr>
          <p:cNvPr id="17" name="TextBox 16">
            <a:extLst>
              <a:ext uri="{FF2B5EF4-FFF2-40B4-BE49-F238E27FC236}">
                <a16:creationId xmlns:a16="http://schemas.microsoft.com/office/drawing/2014/main" id="{8931BC40-06F5-374C-8E4E-18F4CBB361F1}"/>
              </a:ext>
            </a:extLst>
          </p:cNvPr>
          <p:cNvSpPr txBox="1"/>
          <p:nvPr/>
        </p:nvSpPr>
        <p:spPr>
          <a:xfrm>
            <a:off x="4676494" y="8999717"/>
            <a:ext cx="4288353" cy="523220"/>
          </a:xfrm>
          <a:prstGeom prst="rect">
            <a:avLst/>
          </a:prstGeom>
          <a:noFill/>
        </p:spPr>
        <p:txBody>
          <a:bodyPr wrap="none" rtlCol="0">
            <a:spAutoFit/>
          </a:bodyPr>
          <a:lstStyle/>
          <a:p>
            <a:r>
              <a:rPr lang="en-US" sz="2800" spc="600" dirty="0">
                <a:solidFill>
                  <a:srgbClr val="FF0000"/>
                </a:solidFill>
                <a:latin typeface="Montserrat" charset="0"/>
                <a:ea typeface="Montserrat" charset="0"/>
                <a:cs typeface="Montserrat" charset="0"/>
              </a:rPr>
              <a:t>More</a:t>
            </a:r>
            <a:r>
              <a:rPr lang="en-US" sz="2800" spc="600" dirty="0">
                <a:solidFill>
                  <a:srgbClr val="FF0000"/>
                </a:solidFill>
                <a:latin typeface="Montserrat Light" panose="00000400000000000000" pitchFamily="2" charset="0"/>
                <a:ea typeface="Montserrat" charset="0"/>
                <a:cs typeface="Montserrat" charset="0"/>
              </a:rPr>
              <a:t> </a:t>
            </a:r>
            <a:r>
              <a:rPr lang="en-US" sz="2800" spc="600" dirty="0">
                <a:solidFill>
                  <a:srgbClr val="FF0000"/>
                </a:solidFill>
                <a:latin typeface="Montserrat" charset="0"/>
                <a:ea typeface="Montserrat" charset="0"/>
                <a:cs typeface="Montserrat" charset="0"/>
              </a:rPr>
              <a:t>Info: </a:t>
            </a:r>
            <a:r>
              <a:rPr lang="en-US" sz="2800" spc="600" dirty="0">
                <a:solidFill>
                  <a:srgbClr val="383C3C"/>
                </a:solidFill>
                <a:latin typeface="Montserrat" charset="0"/>
                <a:ea typeface="Montserrat" charset="0"/>
                <a:cs typeface="Montserrat" charset="0"/>
                <a:hlinkClick r:id="rId3"/>
              </a:rPr>
              <a:t>CORE</a:t>
            </a:r>
            <a:endParaRPr lang="en-US"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352039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OFFICIAL LANGUAGES</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2" name="Shape 2906">
            <a:extLst>
              <a:ext uri="{FF2B5EF4-FFF2-40B4-BE49-F238E27FC236}">
                <a16:creationId xmlns:a16="http://schemas.microsoft.com/office/drawing/2014/main" id="{38C9CB04-2009-AF49-825D-78E36026D99E}"/>
              </a:ext>
            </a:extLst>
          </p:cNvPr>
          <p:cNvSpPr/>
          <p:nvPr/>
        </p:nvSpPr>
        <p:spPr>
          <a:xfrm>
            <a:off x="3690443" y="6892033"/>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4" name="TextBox 23">
            <a:extLst>
              <a:ext uri="{FF2B5EF4-FFF2-40B4-BE49-F238E27FC236}">
                <a16:creationId xmlns:a16="http://schemas.microsoft.com/office/drawing/2014/main" id="{0340B178-5D31-444D-A8FA-E71280710E27}"/>
              </a:ext>
            </a:extLst>
          </p:cNvPr>
          <p:cNvSpPr txBox="1"/>
          <p:nvPr/>
        </p:nvSpPr>
        <p:spPr>
          <a:xfrm>
            <a:off x="4725922" y="3989988"/>
            <a:ext cx="506260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CAF community</a:t>
            </a:r>
          </a:p>
        </p:txBody>
      </p:sp>
      <p:sp>
        <p:nvSpPr>
          <p:cNvPr id="25" name="Shape 2906">
            <a:extLst>
              <a:ext uri="{FF2B5EF4-FFF2-40B4-BE49-F238E27FC236}">
                <a16:creationId xmlns:a16="http://schemas.microsoft.com/office/drawing/2014/main" id="{FF6A0800-3343-F240-A80C-E9313710F77B}"/>
              </a:ext>
            </a:extLst>
          </p:cNvPr>
          <p:cNvSpPr/>
          <p:nvPr/>
        </p:nvSpPr>
        <p:spPr>
          <a:xfrm>
            <a:off x="3690444" y="4108040"/>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27" name="TextBox 26">
            <a:extLst>
              <a:ext uri="{FF2B5EF4-FFF2-40B4-BE49-F238E27FC236}">
                <a16:creationId xmlns:a16="http://schemas.microsoft.com/office/drawing/2014/main" id="{8931BC40-06F5-374C-8E4E-18F4CBB361F1}"/>
              </a:ext>
            </a:extLst>
          </p:cNvPr>
          <p:cNvSpPr txBox="1"/>
          <p:nvPr/>
        </p:nvSpPr>
        <p:spPr>
          <a:xfrm>
            <a:off x="4725921" y="6783204"/>
            <a:ext cx="15315255" cy="646331"/>
          </a:xfrm>
          <a:prstGeom prst="rect">
            <a:avLst/>
          </a:prstGeom>
          <a:noFill/>
        </p:spPr>
        <p:txBody>
          <a:bodyPr wrap="square" rtlCol="0">
            <a:spAutoFit/>
          </a:bodyPr>
          <a:lstStyle/>
          <a:p>
            <a:r>
              <a:rPr lang="en-US" sz="3600" spc="600" dirty="0">
                <a:solidFill>
                  <a:srgbClr val="383C3C"/>
                </a:solidFill>
                <a:latin typeface="Montserrat" charset="0"/>
                <a:ea typeface="Montserrat" charset="0"/>
                <a:cs typeface="Montserrat" charset="0"/>
              </a:rPr>
              <a:t>Work environment</a:t>
            </a:r>
          </a:p>
        </p:txBody>
      </p:sp>
      <p:sp>
        <p:nvSpPr>
          <p:cNvPr id="14" name="Shape 2906">
            <a:extLst>
              <a:ext uri="{FF2B5EF4-FFF2-40B4-BE49-F238E27FC236}">
                <a16:creationId xmlns:a16="http://schemas.microsoft.com/office/drawing/2014/main" id="{88491936-F507-6C4B-971E-B025FAFA08B3}"/>
              </a:ext>
            </a:extLst>
          </p:cNvPr>
          <p:cNvSpPr/>
          <p:nvPr/>
        </p:nvSpPr>
        <p:spPr>
          <a:xfrm>
            <a:off x="3703618" y="9598080"/>
            <a:ext cx="558511" cy="55851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5" name="TextBox 14">
            <a:extLst>
              <a:ext uri="{FF2B5EF4-FFF2-40B4-BE49-F238E27FC236}">
                <a16:creationId xmlns:a16="http://schemas.microsoft.com/office/drawing/2014/main" id="{8931BC40-06F5-374C-8E4E-18F4CBB361F1}"/>
              </a:ext>
            </a:extLst>
          </p:cNvPr>
          <p:cNvSpPr txBox="1"/>
          <p:nvPr/>
        </p:nvSpPr>
        <p:spPr>
          <a:xfrm>
            <a:off x="4750635" y="9427464"/>
            <a:ext cx="12967011"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Training and development opportunities</a:t>
            </a:r>
          </a:p>
        </p:txBody>
      </p:sp>
      <p:sp>
        <p:nvSpPr>
          <p:cNvPr id="16" name="TextBox 15">
            <a:extLst>
              <a:ext uri="{FF2B5EF4-FFF2-40B4-BE49-F238E27FC236}">
                <a16:creationId xmlns:a16="http://schemas.microsoft.com/office/drawing/2014/main" id="{E33260E3-5AEC-D140-ACAF-BDB5F681058A}"/>
              </a:ext>
            </a:extLst>
          </p:cNvPr>
          <p:cNvSpPr txBox="1"/>
          <p:nvPr/>
        </p:nvSpPr>
        <p:spPr>
          <a:xfrm>
            <a:off x="4724653" y="7610140"/>
            <a:ext cx="16242261" cy="1077218"/>
          </a:xfrm>
          <a:prstGeom prst="rect">
            <a:avLst/>
          </a:prstGeom>
          <a:noFill/>
        </p:spPr>
        <p:txBody>
          <a:bodyPr wrap="square" rtlCol="0">
            <a:spAutoFit/>
          </a:bodyPr>
          <a:lstStyle/>
          <a:p>
            <a:r>
              <a:rPr lang="en-US" altLang="en-US" sz="3200" dirty="0">
                <a:latin typeface="Montserrat Light" panose="00000400000000000000" pitchFamily="2" charset="0"/>
              </a:rPr>
              <a:t>Foster a work environment conducive to the effective use of both official languages and promote bilingual equality.</a:t>
            </a:r>
          </a:p>
        </p:txBody>
      </p:sp>
      <p:sp>
        <p:nvSpPr>
          <p:cNvPr id="12" name="TextBox 11">
            <a:extLst>
              <a:ext uri="{FF2B5EF4-FFF2-40B4-BE49-F238E27FC236}">
                <a16:creationId xmlns:a16="http://schemas.microsoft.com/office/drawing/2014/main" id="{E33260E3-5AEC-D140-ACAF-BDB5F681058A}"/>
              </a:ext>
            </a:extLst>
          </p:cNvPr>
          <p:cNvSpPr txBox="1"/>
          <p:nvPr/>
        </p:nvSpPr>
        <p:spPr>
          <a:xfrm>
            <a:off x="4701207" y="4888148"/>
            <a:ext cx="16242261" cy="1077218"/>
          </a:xfrm>
          <a:prstGeom prst="rect">
            <a:avLst/>
          </a:prstGeom>
          <a:noFill/>
        </p:spPr>
        <p:txBody>
          <a:bodyPr wrap="square" rtlCol="0">
            <a:spAutoFit/>
          </a:bodyPr>
          <a:lstStyle/>
          <a:p>
            <a:r>
              <a:rPr lang="en-US" sz="3200" dirty="0">
                <a:latin typeface="Montserrat Light" panose="00000400000000000000" pitchFamily="2" charset="0"/>
              </a:rPr>
              <a:t>Provide programs and services to the CAF community wherever they are located in their language of choice</a:t>
            </a:r>
            <a:r>
              <a:rPr lang="en-US" sz="3200" b="1" i="1" dirty="0">
                <a:latin typeface="Montserrat Light" panose="00000400000000000000" pitchFamily="2" charset="0"/>
              </a:rPr>
              <a:t>.</a:t>
            </a:r>
            <a:endParaRPr lang="en-US" sz="3200" dirty="0">
              <a:latin typeface="Montserrat Light" panose="00000400000000000000" pitchFamily="2" charset="0"/>
            </a:endParaRPr>
          </a:p>
        </p:txBody>
      </p:sp>
      <p:sp>
        <p:nvSpPr>
          <p:cNvPr id="13" name="TextBox 12">
            <a:extLst>
              <a:ext uri="{FF2B5EF4-FFF2-40B4-BE49-F238E27FC236}">
                <a16:creationId xmlns:a16="http://schemas.microsoft.com/office/drawing/2014/main" id="{E33260E3-5AEC-D140-ACAF-BDB5F681058A}"/>
              </a:ext>
            </a:extLst>
          </p:cNvPr>
          <p:cNvSpPr txBox="1"/>
          <p:nvPr/>
        </p:nvSpPr>
        <p:spPr>
          <a:xfrm>
            <a:off x="4725921" y="10382820"/>
            <a:ext cx="16242261" cy="1077218"/>
          </a:xfrm>
          <a:prstGeom prst="rect">
            <a:avLst/>
          </a:prstGeom>
          <a:noFill/>
        </p:spPr>
        <p:txBody>
          <a:bodyPr wrap="square" rtlCol="0">
            <a:spAutoFit/>
          </a:bodyPr>
          <a:lstStyle/>
          <a:p>
            <a:r>
              <a:rPr lang="en-US" altLang="en-US" sz="3200" dirty="0">
                <a:latin typeface="Montserrat Light" panose="00000400000000000000" pitchFamily="2" charset="0"/>
              </a:rPr>
              <a:t>Provide free second language training opportunities and official languages resources.</a:t>
            </a:r>
          </a:p>
        </p:txBody>
      </p:sp>
      <p:sp>
        <p:nvSpPr>
          <p:cNvPr id="17" name="TextBox 16">
            <a:extLst>
              <a:ext uri="{FF2B5EF4-FFF2-40B4-BE49-F238E27FC236}">
                <a16:creationId xmlns:a16="http://schemas.microsoft.com/office/drawing/2014/main" id="{8931BC40-06F5-374C-8E4E-18F4CBB361F1}"/>
              </a:ext>
            </a:extLst>
          </p:cNvPr>
          <p:cNvSpPr txBox="1"/>
          <p:nvPr/>
        </p:nvSpPr>
        <p:spPr>
          <a:xfrm>
            <a:off x="17896999" y="12633205"/>
            <a:ext cx="4288353" cy="523220"/>
          </a:xfrm>
          <a:prstGeom prst="rect">
            <a:avLst/>
          </a:prstGeom>
          <a:noFill/>
        </p:spPr>
        <p:txBody>
          <a:bodyPr wrap="none" rtlCol="0">
            <a:spAutoFit/>
          </a:bodyPr>
          <a:lstStyle/>
          <a:p>
            <a:r>
              <a:rPr lang="en-US" sz="2800" spc="600" dirty="0">
                <a:solidFill>
                  <a:srgbClr val="FF0000"/>
                </a:solidFill>
                <a:latin typeface="Montserrat" charset="0"/>
                <a:ea typeface="Montserrat" charset="0"/>
                <a:cs typeface="Montserrat" charset="0"/>
              </a:rPr>
              <a:t>More</a:t>
            </a:r>
            <a:r>
              <a:rPr lang="en-US" sz="2800" spc="600" dirty="0">
                <a:solidFill>
                  <a:srgbClr val="FF0000"/>
                </a:solidFill>
                <a:latin typeface="Montserrat Light" panose="00000400000000000000" pitchFamily="2" charset="0"/>
                <a:ea typeface="Montserrat" charset="0"/>
                <a:cs typeface="Montserrat" charset="0"/>
              </a:rPr>
              <a:t> </a:t>
            </a:r>
            <a:r>
              <a:rPr lang="en-US" sz="2800" spc="600" dirty="0">
                <a:solidFill>
                  <a:srgbClr val="FF0000"/>
                </a:solidFill>
                <a:latin typeface="Montserrat" charset="0"/>
                <a:ea typeface="Montserrat" charset="0"/>
                <a:cs typeface="Montserrat" charset="0"/>
              </a:rPr>
              <a:t>Info: </a:t>
            </a:r>
            <a:r>
              <a:rPr lang="en-US" sz="2800" spc="600" dirty="0">
                <a:solidFill>
                  <a:srgbClr val="383C3C"/>
                </a:solidFill>
                <a:latin typeface="Montserrat" charset="0"/>
                <a:ea typeface="Montserrat" charset="0"/>
                <a:cs typeface="Montserrat" charset="0"/>
                <a:hlinkClick r:id="rId3"/>
              </a:rPr>
              <a:t>CORE</a:t>
            </a:r>
            <a:endParaRPr lang="en-US" sz="2800" spc="600" dirty="0">
              <a:solidFill>
                <a:srgbClr val="383C3C"/>
              </a:solidFill>
              <a:latin typeface="Montserrat" charset="0"/>
              <a:ea typeface="Montserrat" charset="0"/>
              <a:cs typeface="Montserrat" charset="0"/>
            </a:endParaRPr>
          </a:p>
        </p:txBody>
      </p:sp>
      <p:sp>
        <p:nvSpPr>
          <p:cNvPr id="19" name="TextBox 18">
            <a:extLst>
              <a:ext uri="{FF2B5EF4-FFF2-40B4-BE49-F238E27FC236}">
                <a16:creationId xmlns:a16="http://schemas.microsoft.com/office/drawing/2014/main" id="{8931BC40-06F5-374C-8E4E-18F4CBB361F1}"/>
              </a:ext>
            </a:extLst>
          </p:cNvPr>
          <p:cNvSpPr txBox="1"/>
          <p:nvPr/>
        </p:nvSpPr>
        <p:spPr>
          <a:xfrm>
            <a:off x="3982873" y="12604817"/>
            <a:ext cx="5678157" cy="523220"/>
          </a:xfrm>
          <a:prstGeom prst="rect">
            <a:avLst/>
          </a:prstGeom>
          <a:noFill/>
        </p:spPr>
        <p:txBody>
          <a:bodyPr wrap="none" rtlCol="0">
            <a:spAutoFit/>
          </a:bodyPr>
          <a:lstStyle/>
          <a:p>
            <a:r>
              <a:rPr lang="en-US" sz="2800" spc="600" dirty="0">
                <a:solidFill>
                  <a:srgbClr val="FF0000"/>
                </a:solidFill>
                <a:latin typeface="Montserrat" charset="0"/>
                <a:ea typeface="Montserrat" charset="0"/>
                <a:cs typeface="Montserrat" charset="0"/>
              </a:rPr>
              <a:t>More</a:t>
            </a:r>
            <a:r>
              <a:rPr lang="en-US" sz="2800" spc="600" dirty="0">
                <a:solidFill>
                  <a:srgbClr val="FF0000"/>
                </a:solidFill>
                <a:latin typeface="Montserrat Light" panose="00000400000000000000" pitchFamily="2" charset="0"/>
                <a:ea typeface="Montserrat" charset="0"/>
                <a:cs typeface="Montserrat" charset="0"/>
              </a:rPr>
              <a:t> </a:t>
            </a:r>
            <a:r>
              <a:rPr lang="en-US" sz="2800" spc="600" dirty="0">
                <a:solidFill>
                  <a:srgbClr val="FF0000"/>
                </a:solidFill>
                <a:latin typeface="Montserrat" charset="0"/>
                <a:ea typeface="Montserrat" charset="0"/>
                <a:cs typeface="Montserrat" charset="0"/>
              </a:rPr>
              <a:t>Info: </a:t>
            </a:r>
            <a:r>
              <a:rPr lang="en-US" sz="2800" spc="600" dirty="0">
                <a:solidFill>
                  <a:srgbClr val="383C3C"/>
                </a:solidFill>
                <a:latin typeface="Montserrat" charset="0"/>
                <a:ea typeface="Montserrat" charset="0"/>
                <a:cs typeface="Montserrat" charset="0"/>
                <a:hlinkClick r:id="rId4"/>
              </a:rPr>
              <a:t>CFMWS.CA</a:t>
            </a:r>
            <a:endParaRPr lang="en-US"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152773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AA9B2A-C409-1042-A277-4550D5385CAD}"/>
              </a:ext>
            </a:extLst>
          </p:cNvPr>
          <p:cNvSpPr txBox="1"/>
          <p:nvPr/>
        </p:nvSpPr>
        <p:spPr>
          <a:xfrm>
            <a:off x="0" y="1389888"/>
            <a:ext cx="24377649" cy="1107996"/>
          </a:xfrm>
          <a:prstGeom prst="rect">
            <a:avLst/>
          </a:prstGeom>
          <a:noFill/>
        </p:spPr>
        <p:txBody>
          <a:bodyPr wrap="square" rtlCol="0">
            <a:spAutoFit/>
          </a:bodyPr>
          <a:lstStyle/>
          <a:p>
            <a:pPr algn="ctr"/>
            <a:r>
              <a:rPr lang="en-US" sz="6600" b="1" spc="600" dirty="0">
                <a:solidFill>
                  <a:srgbClr val="383C3C"/>
                </a:solidFill>
                <a:latin typeface="Montserrat" pitchFamily="2" charset="77"/>
              </a:rPr>
              <a:t>CONFLICT RESOLUTION AND ETHICS</a:t>
            </a:r>
          </a:p>
        </p:txBody>
      </p:sp>
      <p:sp>
        <p:nvSpPr>
          <p:cNvPr id="4" name="TextBox 3">
            <a:extLst>
              <a:ext uri="{FF2B5EF4-FFF2-40B4-BE49-F238E27FC236}">
                <a16:creationId xmlns:a16="http://schemas.microsoft.com/office/drawing/2014/main" id="{8213F003-A4A0-2F49-A5CF-03875AC0FEF0}"/>
              </a:ext>
            </a:extLst>
          </p:cNvPr>
          <p:cNvSpPr txBox="1"/>
          <p:nvPr/>
        </p:nvSpPr>
        <p:spPr>
          <a:xfrm>
            <a:off x="0" y="931412"/>
            <a:ext cx="24377650" cy="400110"/>
          </a:xfrm>
          <a:prstGeom prst="rect">
            <a:avLst/>
          </a:prstGeom>
          <a:noFill/>
        </p:spPr>
        <p:txBody>
          <a:bodyPr wrap="square" rtlCol="0">
            <a:spAutoFit/>
          </a:bodyPr>
          <a:lstStyle/>
          <a:p>
            <a:pPr algn="ctr"/>
            <a:r>
              <a:rPr lang="en-US" sz="2000" spc="1200" dirty="0">
                <a:solidFill>
                  <a:srgbClr val="383C3C"/>
                </a:solidFill>
                <a:latin typeface="Montserrat" charset="0"/>
                <a:ea typeface="Montserrat" charset="0"/>
                <a:cs typeface="Montserrat" charset="0"/>
              </a:rPr>
              <a:t>CFMWS HUMAN RESOURCES</a:t>
            </a:r>
          </a:p>
        </p:txBody>
      </p:sp>
      <p:sp>
        <p:nvSpPr>
          <p:cNvPr id="24" name="TextBox 23">
            <a:extLst>
              <a:ext uri="{FF2B5EF4-FFF2-40B4-BE49-F238E27FC236}">
                <a16:creationId xmlns:a16="http://schemas.microsoft.com/office/drawing/2014/main" id="{0340B178-5D31-444D-A8FA-E71280710E27}"/>
              </a:ext>
            </a:extLst>
          </p:cNvPr>
          <p:cNvSpPr txBox="1"/>
          <p:nvPr/>
        </p:nvSpPr>
        <p:spPr>
          <a:xfrm>
            <a:off x="4750636" y="3989988"/>
            <a:ext cx="13213874"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Centre for Conflict Resolution and Ethics</a:t>
            </a:r>
          </a:p>
        </p:txBody>
      </p:sp>
      <p:sp>
        <p:nvSpPr>
          <p:cNvPr id="25" name="Shape 2906">
            <a:extLst>
              <a:ext uri="{FF2B5EF4-FFF2-40B4-BE49-F238E27FC236}">
                <a16:creationId xmlns:a16="http://schemas.microsoft.com/office/drawing/2014/main" id="{FF6A0800-3343-F240-A80C-E9313710F77B}"/>
              </a:ext>
            </a:extLst>
          </p:cNvPr>
          <p:cNvSpPr/>
          <p:nvPr/>
        </p:nvSpPr>
        <p:spPr>
          <a:xfrm>
            <a:off x="3702195" y="4151329"/>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12" name="TextBox 11">
            <a:extLst>
              <a:ext uri="{FF2B5EF4-FFF2-40B4-BE49-F238E27FC236}">
                <a16:creationId xmlns:a16="http://schemas.microsoft.com/office/drawing/2014/main" id="{E33260E3-5AEC-D140-ACAF-BDB5F681058A}"/>
              </a:ext>
            </a:extLst>
          </p:cNvPr>
          <p:cNvSpPr txBox="1"/>
          <p:nvPr/>
        </p:nvSpPr>
        <p:spPr>
          <a:xfrm>
            <a:off x="4750629" y="4866526"/>
            <a:ext cx="16242261" cy="2062103"/>
          </a:xfrm>
          <a:prstGeom prst="rect">
            <a:avLst/>
          </a:prstGeom>
          <a:noFill/>
        </p:spPr>
        <p:txBody>
          <a:bodyPr wrap="square" rtlCol="0">
            <a:spAutoFit/>
          </a:bodyPr>
          <a:lstStyle/>
          <a:p>
            <a:r>
              <a:rPr lang="en-US" sz="3200" dirty="0">
                <a:latin typeface="Montserrat Light" panose="00000400000000000000" pitchFamily="2" charset="0"/>
              </a:rPr>
              <a:t>Provides programs and services related to:</a:t>
            </a:r>
          </a:p>
          <a:p>
            <a:pPr marL="1371440" lvl="1" indent="-457200">
              <a:buFont typeface="Arial" panose="020B0604020202020204" pitchFamily="34" charset="0"/>
              <a:buChar char="•"/>
            </a:pPr>
            <a:r>
              <a:rPr lang="en-US" sz="3200" dirty="0">
                <a:latin typeface="Montserrat Light" panose="00000400000000000000" pitchFamily="2" charset="0"/>
              </a:rPr>
              <a:t>Values, Ethics and Conflict of Interest</a:t>
            </a:r>
          </a:p>
          <a:p>
            <a:pPr marL="1371440" lvl="1" indent="-457200">
              <a:buFont typeface="Arial" panose="020B0604020202020204" pitchFamily="34" charset="0"/>
              <a:buChar char="•"/>
            </a:pPr>
            <a:r>
              <a:rPr lang="en-US" sz="3200" dirty="0">
                <a:latin typeface="Montserrat Light" panose="00000400000000000000" pitchFamily="2" charset="0"/>
              </a:rPr>
              <a:t>Harassment Prevention and Resolution</a:t>
            </a:r>
          </a:p>
          <a:p>
            <a:pPr marL="1371440" lvl="1" indent="-457200">
              <a:buFont typeface="Arial" panose="020B0604020202020204" pitchFamily="34" charset="0"/>
              <a:buChar char="•"/>
            </a:pPr>
            <a:r>
              <a:rPr lang="en-US" sz="3200" dirty="0">
                <a:latin typeface="Montserrat Light" panose="00000400000000000000" pitchFamily="2" charset="0"/>
              </a:rPr>
              <a:t>Conflict Management</a:t>
            </a:r>
          </a:p>
        </p:txBody>
      </p:sp>
      <p:sp>
        <p:nvSpPr>
          <p:cNvPr id="8" name="Shape 2906">
            <a:extLst>
              <a:ext uri="{FF2B5EF4-FFF2-40B4-BE49-F238E27FC236}">
                <a16:creationId xmlns:a16="http://schemas.microsoft.com/office/drawing/2014/main" id="{FF6A0800-3343-F240-A80C-E9313710F77B}"/>
              </a:ext>
            </a:extLst>
          </p:cNvPr>
          <p:cNvSpPr/>
          <p:nvPr/>
        </p:nvSpPr>
        <p:spPr>
          <a:xfrm>
            <a:off x="3702195" y="7793282"/>
            <a:ext cx="558510" cy="55851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80" tIns="38080" rIns="38080" bIns="38080" anchor="ctr"/>
          <a:lstStyle/>
          <a:p>
            <a:pPr defTabSz="45695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Montserrat Regular" pitchFamily="2" charset="77"/>
            </a:endParaRPr>
          </a:p>
        </p:txBody>
      </p:sp>
      <p:sp>
        <p:nvSpPr>
          <p:cNvPr id="9" name="TextBox 8">
            <a:extLst>
              <a:ext uri="{FF2B5EF4-FFF2-40B4-BE49-F238E27FC236}">
                <a16:creationId xmlns:a16="http://schemas.microsoft.com/office/drawing/2014/main" id="{0340B178-5D31-444D-A8FA-E71280710E27}"/>
              </a:ext>
            </a:extLst>
          </p:cNvPr>
          <p:cNvSpPr txBox="1"/>
          <p:nvPr/>
        </p:nvSpPr>
        <p:spPr>
          <a:xfrm>
            <a:off x="4750636" y="7639925"/>
            <a:ext cx="10126490" cy="646331"/>
          </a:xfrm>
          <a:prstGeom prst="rect">
            <a:avLst/>
          </a:prstGeom>
          <a:noFill/>
        </p:spPr>
        <p:txBody>
          <a:bodyPr wrap="none" rtlCol="0">
            <a:spAutoFit/>
          </a:bodyPr>
          <a:lstStyle/>
          <a:p>
            <a:r>
              <a:rPr lang="en-US" sz="3600" spc="600" dirty="0">
                <a:solidFill>
                  <a:srgbClr val="383C3C"/>
                </a:solidFill>
                <a:latin typeface="Montserrat" charset="0"/>
                <a:ea typeface="Montserrat" charset="0"/>
                <a:cs typeface="Montserrat" charset="0"/>
              </a:rPr>
              <a:t>Conflict of Interest Declaration</a:t>
            </a:r>
          </a:p>
        </p:txBody>
      </p:sp>
      <p:sp>
        <p:nvSpPr>
          <p:cNvPr id="10" name="TextBox 9">
            <a:extLst>
              <a:ext uri="{FF2B5EF4-FFF2-40B4-BE49-F238E27FC236}">
                <a16:creationId xmlns:a16="http://schemas.microsoft.com/office/drawing/2014/main" id="{E33260E3-5AEC-D140-ACAF-BDB5F681058A}"/>
              </a:ext>
            </a:extLst>
          </p:cNvPr>
          <p:cNvSpPr txBox="1"/>
          <p:nvPr/>
        </p:nvSpPr>
        <p:spPr>
          <a:xfrm>
            <a:off x="4773278" y="8518606"/>
            <a:ext cx="16242261" cy="584775"/>
          </a:xfrm>
          <a:prstGeom prst="rect">
            <a:avLst/>
          </a:prstGeom>
          <a:noFill/>
        </p:spPr>
        <p:txBody>
          <a:bodyPr wrap="square" rtlCol="0">
            <a:spAutoFit/>
          </a:bodyPr>
          <a:lstStyle/>
          <a:p>
            <a:r>
              <a:rPr lang="en-US" sz="3200" dirty="0">
                <a:latin typeface="Montserrat Light" panose="00000400000000000000" pitchFamily="2" charset="0"/>
              </a:rPr>
              <a:t>Employees must declare any real, potential or apparent conflict of interest</a:t>
            </a:r>
          </a:p>
        </p:txBody>
      </p:sp>
      <p:sp>
        <p:nvSpPr>
          <p:cNvPr id="14" name="TextBox 13">
            <a:extLst>
              <a:ext uri="{FF2B5EF4-FFF2-40B4-BE49-F238E27FC236}">
                <a16:creationId xmlns:a16="http://schemas.microsoft.com/office/drawing/2014/main" id="{8931BC40-06F5-374C-8E4E-18F4CBB361F1}"/>
              </a:ext>
            </a:extLst>
          </p:cNvPr>
          <p:cNvSpPr txBox="1"/>
          <p:nvPr/>
        </p:nvSpPr>
        <p:spPr>
          <a:xfrm>
            <a:off x="3702195" y="12447082"/>
            <a:ext cx="5678157" cy="523220"/>
          </a:xfrm>
          <a:prstGeom prst="rect">
            <a:avLst/>
          </a:prstGeom>
          <a:noFill/>
        </p:spPr>
        <p:txBody>
          <a:bodyPr wrap="none" rtlCol="0">
            <a:spAutoFit/>
          </a:bodyPr>
          <a:lstStyle/>
          <a:p>
            <a:r>
              <a:rPr lang="en-US" sz="2800" spc="600" dirty="0">
                <a:solidFill>
                  <a:srgbClr val="FF0000"/>
                </a:solidFill>
                <a:latin typeface="Montserrat" charset="0"/>
                <a:ea typeface="Montserrat" charset="0"/>
                <a:cs typeface="Montserrat" charset="0"/>
              </a:rPr>
              <a:t>More</a:t>
            </a:r>
            <a:r>
              <a:rPr lang="en-US" sz="2800" spc="600" dirty="0">
                <a:solidFill>
                  <a:srgbClr val="FF0000"/>
                </a:solidFill>
                <a:latin typeface="Montserrat Light" panose="00000400000000000000" pitchFamily="2" charset="0"/>
                <a:ea typeface="Montserrat" charset="0"/>
                <a:cs typeface="Montserrat" charset="0"/>
              </a:rPr>
              <a:t> </a:t>
            </a:r>
            <a:r>
              <a:rPr lang="en-US" sz="2800" spc="600" dirty="0">
                <a:solidFill>
                  <a:srgbClr val="FF0000"/>
                </a:solidFill>
                <a:latin typeface="Montserrat" charset="0"/>
                <a:ea typeface="Montserrat" charset="0"/>
                <a:cs typeface="Montserrat" charset="0"/>
              </a:rPr>
              <a:t>Info: </a:t>
            </a:r>
            <a:r>
              <a:rPr lang="en-US" sz="2800" spc="600" dirty="0">
                <a:solidFill>
                  <a:srgbClr val="383C3C"/>
                </a:solidFill>
                <a:latin typeface="Montserrat" charset="0"/>
                <a:ea typeface="Montserrat" charset="0"/>
                <a:cs typeface="Montserrat" charset="0"/>
                <a:hlinkClick r:id="rId3"/>
              </a:rPr>
              <a:t>CFMWS.CA</a:t>
            </a:r>
            <a:endParaRPr lang="en-US" sz="2800" spc="600" dirty="0">
              <a:solidFill>
                <a:srgbClr val="383C3C"/>
              </a:solidFill>
              <a:latin typeface="Montserrat" charset="0"/>
              <a:ea typeface="Montserrat" charset="0"/>
              <a:cs typeface="Montserrat" charset="0"/>
            </a:endParaRPr>
          </a:p>
        </p:txBody>
      </p:sp>
      <p:sp>
        <p:nvSpPr>
          <p:cNvPr id="11" name="TextBox 10">
            <a:extLst>
              <a:ext uri="{FF2B5EF4-FFF2-40B4-BE49-F238E27FC236}">
                <a16:creationId xmlns:a16="http://schemas.microsoft.com/office/drawing/2014/main" id="{8931BC40-06F5-374C-8E4E-18F4CBB361F1}"/>
              </a:ext>
            </a:extLst>
          </p:cNvPr>
          <p:cNvSpPr txBox="1"/>
          <p:nvPr/>
        </p:nvSpPr>
        <p:spPr>
          <a:xfrm>
            <a:off x="17648844" y="12465683"/>
            <a:ext cx="4288353" cy="523220"/>
          </a:xfrm>
          <a:prstGeom prst="rect">
            <a:avLst/>
          </a:prstGeom>
          <a:noFill/>
        </p:spPr>
        <p:txBody>
          <a:bodyPr wrap="none" rtlCol="0">
            <a:spAutoFit/>
          </a:bodyPr>
          <a:lstStyle/>
          <a:p>
            <a:r>
              <a:rPr lang="en-US" sz="2800" spc="600" dirty="0">
                <a:solidFill>
                  <a:srgbClr val="FF0000"/>
                </a:solidFill>
                <a:latin typeface="Montserrat" charset="0"/>
                <a:ea typeface="Montserrat" charset="0"/>
                <a:cs typeface="Montserrat" charset="0"/>
              </a:rPr>
              <a:t>More</a:t>
            </a:r>
            <a:r>
              <a:rPr lang="en-US" sz="2800" spc="600" dirty="0">
                <a:solidFill>
                  <a:srgbClr val="FF0000"/>
                </a:solidFill>
                <a:latin typeface="Montserrat Light" panose="00000400000000000000" pitchFamily="2" charset="0"/>
                <a:ea typeface="Montserrat" charset="0"/>
                <a:cs typeface="Montserrat" charset="0"/>
              </a:rPr>
              <a:t> </a:t>
            </a:r>
            <a:r>
              <a:rPr lang="en-US" sz="2800" spc="600" dirty="0">
                <a:solidFill>
                  <a:srgbClr val="FF0000"/>
                </a:solidFill>
                <a:latin typeface="Montserrat" charset="0"/>
                <a:ea typeface="Montserrat" charset="0"/>
                <a:cs typeface="Montserrat" charset="0"/>
              </a:rPr>
              <a:t>Info: </a:t>
            </a:r>
            <a:r>
              <a:rPr lang="en-US" sz="2800" spc="600" dirty="0">
                <a:solidFill>
                  <a:srgbClr val="383C3C"/>
                </a:solidFill>
                <a:latin typeface="Montserrat" charset="0"/>
                <a:ea typeface="Montserrat" charset="0"/>
                <a:cs typeface="Montserrat" charset="0"/>
                <a:hlinkClick r:id="rId4"/>
              </a:rPr>
              <a:t>CORE</a:t>
            </a:r>
            <a:endParaRPr lang="en-US" sz="2800" spc="600" dirty="0">
              <a:solidFill>
                <a:srgbClr val="383C3C"/>
              </a:solidFill>
              <a:latin typeface="Montserrat" charset="0"/>
              <a:ea typeface="Montserrat" charset="0"/>
              <a:cs typeface="Montserrat" charset="0"/>
            </a:endParaRPr>
          </a:p>
        </p:txBody>
      </p:sp>
    </p:spTree>
    <p:extLst>
      <p:ext uri="{BB962C8B-B14F-4D97-AF65-F5344CB8AC3E}">
        <p14:creationId xmlns:p14="http://schemas.microsoft.com/office/powerpoint/2010/main" val="6872238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760B306544E54BA59DFE26E8201FBF" ma:contentTypeVersion="13" ma:contentTypeDescription="Crée un document." ma:contentTypeScope="" ma:versionID="9a511c3e471af1dfde2bc3d67002f962">
  <xsd:schema xmlns:xsd="http://www.w3.org/2001/XMLSchema" xmlns:xs="http://www.w3.org/2001/XMLSchema" xmlns:p="http://schemas.microsoft.com/office/2006/metadata/properties" xmlns:ns2="e5c8d716-db50-41f7-b9be-60653473f39f" xmlns:ns3="314e7dc5-efef-466e-ab27-062e3f21f638" targetNamespace="http://schemas.microsoft.com/office/2006/metadata/properties" ma:root="true" ma:fieldsID="fd8a960003a947ac83cdf6085c7b5797" ns2:_="" ns3:_="">
    <xsd:import namespace="e5c8d716-db50-41f7-b9be-60653473f39f"/>
    <xsd:import namespace="314e7dc5-efef-466e-ab27-062e3f21f6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8d716-db50-41f7-b9be-60653473f3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e56000e3-3e6a-4f0f-953b-9cfa094afcd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4e7dc5-efef-466e-ab27-062e3f21f638"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c8d716-db50-41f7-b9be-60653473f39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AE0BE1-D61B-4C1E-99CE-DC422A101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8d716-db50-41f7-b9be-60653473f39f"/>
    <ds:schemaRef ds:uri="314e7dc5-efef-466e-ab27-062e3f21f6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4B2434-9FE3-4F94-A662-1741DF9D9CFE}">
  <ds:schemaRefs>
    <ds:schemaRef ds:uri="http://purl.org/dc/dcmitype/"/>
    <ds:schemaRef ds:uri="http://schemas.microsoft.com/office/2006/documentManagement/types"/>
    <ds:schemaRef ds:uri="http://www.w3.org/XML/1998/namespace"/>
    <ds:schemaRef ds:uri="314e7dc5-efef-466e-ab27-062e3f21f638"/>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e5c8d716-db50-41f7-b9be-60653473f39f"/>
    <ds:schemaRef ds:uri="http://purl.org/dc/terms/"/>
  </ds:schemaRefs>
</ds:datastoreItem>
</file>

<file path=customXml/itemProps3.xml><?xml version="1.0" encoding="utf-8"?>
<ds:datastoreItem xmlns:ds="http://schemas.openxmlformats.org/officeDocument/2006/customXml" ds:itemID="{92800F8B-CDB8-4B2B-9110-711842B77C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48468</TotalTime>
  <Words>6493</Words>
  <Application>Microsoft Office PowerPoint</Application>
  <PresentationFormat>Custom</PresentationFormat>
  <Paragraphs>652</Paragraphs>
  <Slides>31</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Franklin Gothic Book</vt:lpstr>
      <vt:lpstr>Montserrat</vt:lpstr>
      <vt:lpstr>Arial</vt:lpstr>
      <vt:lpstr>Lucida Console</vt:lpstr>
      <vt:lpstr>Montserrat Light</vt:lpstr>
      <vt:lpstr>Wingdings</vt:lpstr>
      <vt:lpstr>Montserrat Medium</vt:lpstr>
      <vt:lpstr>Segoe UI</vt:lpstr>
      <vt:lpstr>Calibri</vt:lpstr>
      <vt:lpstr>Montserrat Regular</vt:lpstr>
      <vt:lpstr>Bradley Hand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Devine, Patt</dc:creator>
  <cp:lastModifiedBy>Leclerc, Guillaume</cp:lastModifiedBy>
  <cp:revision>477</cp:revision>
  <dcterms:created xsi:type="dcterms:W3CDTF">2020-06-17T17:20:09Z</dcterms:created>
  <dcterms:modified xsi:type="dcterms:W3CDTF">2025-02-11T13:46:47Z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0x010100B9760B306544E54BA59DFE26E8201FBF</vt:lpwstr>
  </property>
  <property fmtid="{D5CDD505-2E9C-101B-9397-08002B2CF9AE}" pid="3" name="MediaServiceImageTags">
    <vt:lpwstr/>
  </property>
</Properties>
</file>